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726" r:id="rId1"/>
    <p:sldMasterId id="2147483727" r:id="rId2"/>
  </p:sldMasterIdLst>
  <p:notesMasterIdLst>
    <p:notesMasterId r:id="rId38"/>
  </p:notesMasterIdLst>
  <p:sldIdLst>
    <p:sldId id="256" r:id="rId3"/>
    <p:sldId id="378" r:id="rId4"/>
    <p:sldId id="1001" r:id="rId5"/>
    <p:sldId id="1003" r:id="rId6"/>
    <p:sldId id="1004" r:id="rId7"/>
    <p:sldId id="399" r:id="rId8"/>
    <p:sldId id="1008" r:id="rId9"/>
    <p:sldId id="401" r:id="rId10"/>
    <p:sldId id="1009" r:id="rId11"/>
    <p:sldId id="1005" r:id="rId12"/>
    <p:sldId id="1010" r:id="rId13"/>
    <p:sldId id="1011" r:id="rId14"/>
    <p:sldId id="400" r:id="rId15"/>
    <p:sldId id="405" r:id="rId16"/>
    <p:sldId id="406" r:id="rId17"/>
    <p:sldId id="407" r:id="rId18"/>
    <p:sldId id="408" r:id="rId19"/>
    <p:sldId id="409" r:id="rId20"/>
    <p:sldId id="410" r:id="rId21"/>
    <p:sldId id="404" r:id="rId22"/>
    <p:sldId id="997" r:id="rId23"/>
    <p:sldId id="976" r:id="rId24"/>
    <p:sldId id="977" r:id="rId25"/>
    <p:sldId id="975" r:id="rId26"/>
    <p:sldId id="403" r:id="rId27"/>
    <p:sldId id="448" r:id="rId28"/>
    <p:sldId id="430" r:id="rId29"/>
    <p:sldId id="454" r:id="rId30"/>
    <p:sldId id="450" r:id="rId31"/>
    <p:sldId id="456" r:id="rId32"/>
    <p:sldId id="452" r:id="rId33"/>
    <p:sldId id="449" r:id="rId34"/>
    <p:sldId id="459" r:id="rId35"/>
    <p:sldId id="462" r:id="rId36"/>
    <p:sldId id="261" r:id="rId37"/>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33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E4C2C-18EB-4AA2-9DEA-EA66605AD58B}" v="2" dt="2023-04-03T15:47:14.037"/>
  </p1510:revLst>
</p1510:revInfo>
</file>

<file path=ppt/tableStyles.xml><?xml version="1.0" encoding="utf-8"?>
<a:tblStyleLst xmlns:a="http://schemas.openxmlformats.org/drawingml/2006/main" def="{5C22544A-7EE6-4342-B048-85BDC9FD1C3A}">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TxStyle/>
      <a:tcStyle>
        <a:tcBdr/>
        <a:fill>
          <a:solidFill>
            <a:schemeClr val="accent3">
              <a:alpha val="20000"/>
            </a:schemeClr>
          </a:solidFill>
        </a:fill>
      </a:tcStyle>
    </a:band1H>
    <a:band1V>
      <a:tcTxStyle/>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TxStyle/>
      <a:tcStyle>
        <a:tcBdr/>
        <a:fill>
          <a:solidFill>
            <a:schemeClr val="accent3">
              <a:tint val="40000"/>
            </a:schemeClr>
          </a:solidFill>
        </a:fill>
      </a:tcStyle>
    </a:band1H>
    <a:band2H>
      <a:tcTxStyle/>
      <a:tcStyle>
        <a:tcBdr/>
      </a:tcStyle>
    </a:band2H>
    <a:band1V>
      <a:tcTxStyle/>
      <a:tcStyle>
        <a:tcBdr/>
        <a:fill>
          <a:solidFill>
            <a:schemeClr val="accent3">
              <a:tint val="40000"/>
            </a:schemeClr>
          </a:solidFill>
        </a:fill>
      </a:tcStyle>
    </a:band1V>
    <a:band2V>
      <a:tcTxStyle/>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어두운 스타일 2 - 강조 3/강조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TxStyle/>
      <a:tcStyle>
        <a:tcBdr/>
        <a:fill>
          <a:solidFill>
            <a:schemeClr val="accent3">
              <a:tint val="40000"/>
            </a:schemeClr>
          </a:solidFill>
        </a:fill>
      </a:tcStyle>
    </a:band1H>
    <a:band1V>
      <a:tcTxStyle/>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TxStyle/>
      <a:tcStyle>
        <a:tcBdr/>
        <a:fill>
          <a:solidFill>
            <a:schemeClr val="accent5">
              <a:tint val="40000"/>
            </a:schemeClr>
          </a:solidFill>
        </a:fill>
      </a:tcStyle>
    </a:band1H>
    <a:band1V>
      <a:tcTxStyle/>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37" autoAdjust="0"/>
    <p:restoredTop sz="94533" autoAdjust="0"/>
  </p:normalViewPr>
  <p:slideViewPr>
    <p:cSldViewPr snapToGrid="0" snapToObjects="1">
      <p:cViewPr varScale="1">
        <p:scale>
          <a:sx n="74" d="100"/>
          <a:sy n="74" d="100"/>
        </p:scale>
        <p:origin x="68" y="332"/>
      </p:cViewPr>
      <p:guideLst>
        <p:guide orient="horz" pos="2159"/>
        <p:guide pos="383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pPr lvl="0">
              <a:defRPr/>
            </a:pPr>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7ADD5478-E499-044E-8206-48B60B1F3184}" type="datetime1">
              <a:rPr lang="en-KR"/>
              <a:pPr lvl="0">
                <a:defRPr/>
              </a:pPr>
              <a:t>08/26/2023</a:t>
            </a:fld>
            <a:endParaRPr lang="en-KR"/>
          </a:p>
        </p:txBody>
      </p:sp>
      <p:sp>
        <p:nvSpPr>
          <p:cNvPr id="4" name="Slide Image Placeholder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en-US"/>
              <a:t>Click to edit Master text styles</a:t>
            </a:r>
          </a:p>
          <a:p>
            <a:pPr lvl="1">
              <a:defRPr/>
            </a:pPr>
            <a:r>
              <a:rPr lang="en-US"/>
              <a:t>Second level</a:t>
            </a:r>
          </a:p>
          <a:p>
            <a:pPr lvl="2">
              <a:defRPr/>
            </a:pPr>
            <a:r>
              <a:rPr lang="en-US"/>
              <a:t>Third level</a:t>
            </a:r>
          </a:p>
          <a:p>
            <a:pPr lvl="3">
              <a:defRPr/>
            </a:pPr>
            <a:r>
              <a:rPr lang="en-US"/>
              <a:t>Fourth level</a:t>
            </a:r>
          </a:p>
          <a:p>
            <a:pPr lvl="4">
              <a:defRPr/>
            </a:pPr>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25FECEFA-5F48-2A46-B503-C081AE55B4DE}" type="slidenum">
              <a:rPr lang="en-KR"/>
              <a:pPr lvl="0">
                <a:defRPr/>
              </a:pPr>
              <a:t>‹#›</a:t>
            </a:fld>
            <a:endParaRPr lang="en-KR"/>
          </a:p>
        </p:txBody>
      </p:sp>
    </p:spTree>
  </p:cSld>
  <p:clrMap bg1="lt1" tx1="dk1" bg2="lt2" tx2="dk2" accent1="accent1" accent2="accent2" accent3="accent3" accent4="accent4" accent5="accent5" accent6="accent6" hlink="hlink" folHlink="folHlink"/>
  <p:hf hdr="0" ftr="0" dt="0"/>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defRPr/>
            </a:pPr>
            <a:endParaRPr lang="en-US" altLang="ko-KR" dirty="0"/>
          </a:p>
        </p:txBody>
      </p:sp>
      <p:sp>
        <p:nvSpPr>
          <p:cNvPr id="4" name="Slide Number Placeholder 3"/>
          <p:cNvSpPr>
            <a:spLocks noGrp="1"/>
          </p:cNvSpPr>
          <p:nvPr>
            <p:ph type="sldNum" sz="quarter" idx="5"/>
          </p:nvPr>
        </p:nvSpPr>
        <p:spPr/>
        <p:txBody>
          <a:bodyPr/>
          <a:lstStyle/>
          <a:p>
            <a:pPr lvl="0">
              <a:defRPr/>
            </a:pPr>
            <a:fld id="{25FECEFA-5F48-2A46-B503-C081AE55B4DE}" type="slidenum">
              <a:rPr lang="en-US"/>
              <a:pPr lvl="0">
                <a:defRPr/>
              </a:pPr>
              <a:t>0</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9</a:t>
            </a:fld>
            <a:endParaRPr lang="en-KR"/>
          </a:p>
        </p:txBody>
      </p:sp>
    </p:spTree>
    <p:extLst>
      <p:ext uri="{BB962C8B-B14F-4D97-AF65-F5344CB8AC3E}">
        <p14:creationId xmlns:p14="http://schemas.microsoft.com/office/powerpoint/2010/main" val="94067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10</a:t>
            </a:fld>
            <a:endParaRPr lang="en-KR"/>
          </a:p>
        </p:txBody>
      </p:sp>
    </p:spTree>
    <p:extLst>
      <p:ext uri="{BB962C8B-B14F-4D97-AF65-F5344CB8AC3E}">
        <p14:creationId xmlns:p14="http://schemas.microsoft.com/office/powerpoint/2010/main" val="330811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11</a:t>
            </a:fld>
            <a:endParaRPr lang="en-KR"/>
          </a:p>
        </p:txBody>
      </p:sp>
    </p:spTree>
    <p:extLst>
      <p:ext uri="{BB962C8B-B14F-4D97-AF65-F5344CB8AC3E}">
        <p14:creationId xmlns:p14="http://schemas.microsoft.com/office/powerpoint/2010/main" val="4064686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12</a:t>
            </a:fld>
            <a:endParaRPr lang="en-KR"/>
          </a:p>
        </p:txBody>
      </p:sp>
    </p:spTree>
    <p:extLst>
      <p:ext uri="{BB962C8B-B14F-4D97-AF65-F5344CB8AC3E}">
        <p14:creationId xmlns:p14="http://schemas.microsoft.com/office/powerpoint/2010/main" val="287621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13</a:t>
            </a:fld>
            <a:endParaRPr lang="en-KR"/>
          </a:p>
        </p:txBody>
      </p:sp>
    </p:spTree>
    <p:extLst>
      <p:ext uri="{BB962C8B-B14F-4D97-AF65-F5344CB8AC3E}">
        <p14:creationId xmlns:p14="http://schemas.microsoft.com/office/powerpoint/2010/main" val="503195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14</a:t>
            </a:fld>
            <a:endParaRPr lang="en-KR"/>
          </a:p>
        </p:txBody>
      </p:sp>
    </p:spTree>
    <p:extLst>
      <p:ext uri="{BB962C8B-B14F-4D97-AF65-F5344CB8AC3E}">
        <p14:creationId xmlns:p14="http://schemas.microsoft.com/office/powerpoint/2010/main" val="4128222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15</a:t>
            </a:fld>
            <a:endParaRPr lang="en-KR"/>
          </a:p>
        </p:txBody>
      </p:sp>
    </p:spTree>
    <p:extLst>
      <p:ext uri="{BB962C8B-B14F-4D97-AF65-F5344CB8AC3E}">
        <p14:creationId xmlns:p14="http://schemas.microsoft.com/office/powerpoint/2010/main" val="4014269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16</a:t>
            </a:fld>
            <a:endParaRPr lang="en-KR"/>
          </a:p>
        </p:txBody>
      </p:sp>
    </p:spTree>
    <p:extLst>
      <p:ext uri="{BB962C8B-B14F-4D97-AF65-F5344CB8AC3E}">
        <p14:creationId xmlns:p14="http://schemas.microsoft.com/office/powerpoint/2010/main" val="66592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17</a:t>
            </a:fld>
            <a:endParaRPr lang="en-KR"/>
          </a:p>
        </p:txBody>
      </p:sp>
    </p:spTree>
    <p:extLst>
      <p:ext uri="{BB962C8B-B14F-4D97-AF65-F5344CB8AC3E}">
        <p14:creationId xmlns:p14="http://schemas.microsoft.com/office/powerpoint/2010/main" val="3398263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18</a:t>
            </a:fld>
            <a:endParaRPr lang="en-KR"/>
          </a:p>
        </p:txBody>
      </p:sp>
    </p:spTree>
    <p:extLst>
      <p:ext uri="{BB962C8B-B14F-4D97-AF65-F5344CB8AC3E}">
        <p14:creationId xmlns:p14="http://schemas.microsoft.com/office/powerpoint/2010/main" val="2244344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a:t>
            </a:fld>
            <a:endParaRPr lang="en-KR"/>
          </a:p>
        </p:txBody>
      </p:sp>
    </p:spTree>
    <p:extLst>
      <p:ext uri="{BB962C8B-B14F-4D97-AF65-F5344CB8AC3E}">
        <p14:creationId xmlns:p14="http://schemas.microsoft.com/office/powerpoint/2010/main" val="60588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19</a:t>
            </a:fld>
            <a:endParaRPr lang="en-KR"/>
          </a:p>
        </p:txBody>
      </p:sp>
    </p:spTree>
    <p:extLst>
      <p:ext uri="{BB962C8B-B14F-4D97-AF65-F5344CB8AC3E}">
        <p14:creationId xmlns:p14="http://schemas.microsoft.com/office/powerpoint/2010/main" val="2271564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dirty="0"/>
          </a:p>
        </p:txBody>
      </p:sp>
      <p:sp>
        <p:nvSpPr>
          <p:cNvPr id="4" name="슬라이드 번호 개체 틀 3"/>
          <p:cNvSpPr>
            <a:spLocks noGrp="1"/>
          </p:cNvSpPr>
          <p:nvPr>
            <p:ph type="sldNum" sz="quarter" idx="5"/>
          </p:nvPr>
        </p:nvSpPr>
        <p:spPr/>
        <p:txBody>
          <a:bodyPr/>
          <a:lstStyle/>
          <a:p>
            <a:fld id="{B1E498E4-8AA7-034E-84BF-DC66C9757559}" type="slidenum">
              <a:rPr kumimoji="1" lang="ko-Kore-KR" altLang="en-US" smtClean="0"/>
              <a:t>20</a:t>
            </a:fld>
            <a:endParaRPr kumimoji="1" lang="ko-Kore-KR" altLang="en-US"/>
          </a:p>
        </p:txBody>
      </p:sp>
    </p:spTree>
    <p:extLst>
      <p:ext uri="{BB962C8B-B14F-4D97-AF65-F5344CB8AC3E}">
        <p14:creationId xmlns:p14="http://schemas.microsoft.com/office/powerpoint/2010/main" val="2280046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dirty="0"/>
          </a:p>
        </p:txBody>
      </p:sp>
      <p:sp>
        <p:nvSpPr>
          <p:cNvPr id="4" name="슬라이드 번호 개체 틀 3"/>
          <p:cNvSpPr>
            <a:spLocks noGrp="1"/>
          </p:cNvSpPr>
          <p:nvPr>
            <p:ph type="sldNum" sz="quarter" idx="5"/>
          </p:nvPr>
        </p:nvSpPr>
        <p:spPr/>
        <p:txBody>
          <a:bodyPr/>
          <a:lstStyle/>
          <a:p>
            <a:fld id="{B1E498E4-8AA7-034E-84BF-DC66C9757559}" type="slidenum">
              <a:rPr kumimoji="1" lang="ko-Kore-KR" altLang="en-US" smtClean="0"/>
              <a:t>21</a:t>
            </a:fld>
            <a:endParaRPr kumimoji="1" lang="ko-Kore-KR" altLang="en-US"/>
          </a:p>
        </p:txBody>
      </p:sp>
    </p:spTree>
    <p:extLst>
      <p:ext uri="{BB962C8B-B14F-4D97-AF65-F5344CB8AC3E}">
        <p14:creationId xmlns:p14="http://schemas.microsoft.com/office/powerpoint/2010/main" val="4056515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dirty="0"/>
          </a:p>
        </p:txBody>
      </p:sp>
      <p:sp>
        <p:nvSpPr>
          <p:cNvPr id="4" name="슬라이드 번호 개체 틀 3"/>
          <p:cNvSpPr>
            <a:spLocks noGrp="1"/>
          </p:cNvSpPr>
          <p:nvPr>
            <p:ph type="sldNum" sz="quarter" idx="5"/>
          </p:nvPr>
        </p:nvSpPr>
        <p:spPr/>
        <p:txBody>
          <a:bodyPr/>
          <a:lstStyle/>
          <a:p>
            <a:fld id="{B1E498E4-8AA7-034E-84BF-DC66C9757559}" type="slidenum">
              <a:rPr kumimoji="1" lang="ko-Kore-KR" altLang="en-US" smtClean="0"/>
              <a:t>22</a:t>
            </a:fld>
            <a:endParaRPr kumimoji="1" lang="ko-Kore-KR" altLang="en-US"/>
          </a:p>
        </p:txBody>
      </p:sp>
    </p:spTree>
    <p:extLst>
      <p:ext uri="{BB962C8B-B14F-4D97-AF65-F5344CB8AC3E}">
        <p14:creationId xmlns:p14="http://schemas.microsoft.com/office/powerpoint/2010/main" val="4244925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dirty="0"/>
          </a:p>
        </p:txBody>
      </p:sp>
      <p:sp>
        <p:nvSpPr>
          <p:cNvPr id="4" name="슬라이드 번호 개체 틀 3"/>
          <p:cNvSpPr>
            <a:spLocks noGrp="1"/>
          </p:cNvSpPr>
          <p:nvPr>
            <p:ph type="sldNum" sz="quarter" idx="5"/>
          </p:nvPr>
        </p:nvSpPr>
        <p:spPr/>
        <p:txBody>
          <a:bodyPr/>
          <a:lstStyle/>
          <a:p>
            <a:fld id="{B1E498E4-8AA7-034E-84BF-DC66C9757559}" type="slidenum">
              <a:rPr kumimoji="1" lang="ko-Kore-KR" altLang="en-US" smtClean="0"/>
              <a:t>23</a:t>
            </a:fld>
            <a:endParaRPr kumimoji="1" lang="ko-Kore-KR" altLang="en-US"/>
          </a:p>
        </p:txBody>
      </p:sp>
    </p:spTree>
    <p:extLst>
      <p:ext uri="{BB962C8B-B14F-4D97-AF65-F5344CB8AC3E}">
        <p14:creationId xmlns:p14="http://schemas.microsoft.com/office/powerpoint/2010/main" val="1217735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24</a:t>
            </a:fld>
            <a:endParaRPr lang="en-KR"/>
          </a:p>
        </p:txBody>
      </p:sp>
    </p:spTree>
    <p:extLst>
      <p:ext uri="{BB962C8B-B14F-4D97-AF65-F5344CB8AC3E}">
        <p14:creationId xmlns:p14="http://schemas.microsoft.com/office/powerpoint/2010/main" val="44931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25</a:t>
            </a:fld>
            <a:endParaRPr lang="en-KR"/>
          </a:p>
        </p:txBody>
      </p:sp>
    </p:spTree>
    <p:extLst>
      <p:ext uri="{BB962C8B-B14F-4D97-AF65-F5344CB8AC3E}">
        <p14:creationId xmlns:p14="http://schemas.microsoft.com/office/powerpoint/2010/main" val="1761858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defRPr/>
            </a:pPr>
            <a:endParaRPr lang="ko-KR" altLang="en-US" dirty="0"/>
          </a:p>
        </p:txBody>
      </p:sp>
      <p:sp>
        <p:nvSpPr>
          <p:cNvPr id="4" name="Slide Number Placeholder 3"/>
          <p:cNvSpPr>
            <a:spLocks noGrp="1"/>
          </p:cNvSpPr>
          <p:nvPr>
            <p:ph type="sldNum" sz="quarter" idx="5"/>
          </p:nvPr>
        </p:nvSpPr>
        <p:spPr/>
        <p:txBody>
          <a:bodyPr/>
          <a:lstStyle/>
          <a:p>
            <a:pPr lvl="0">
              <a:defRPr/>
            </a:pPr>
            <a:fld id="{25FECEFA-5F48-2A46-B503-C081AE55B4DE}" type="slidenum">
              <a:rPr lang="en-US"/>
              <a:pPr lvl="0">
                <a:defRPr/>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x-none"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ECEFA-5F48-2A46-B503-C081AE55B4DE}" type="slidenum">
              <a:rPr kumimoji="0" lang="x-none"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x-none"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46907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x-none"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ECEFA-5F48-2A46-B503-C081AE55B4DE}" type="slidenum">
              <a:rPr kumimoji="0" lang="x-none"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x-none"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462253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x-none"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FECEFA-5F48-2A46-B503-C081AE55B4DE}" type="slidenum">
              <a:rPr kumimoji="0" lang="x-none"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x-none"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870141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5</a:t>
            </a:fld>
            <a:endParaRPr lang="en-KR"/>
          </a:p>
        </p:txBody>
      </p:sp>
    </p:spTree>
    <p:extLst>
      <p:ext uri="{BB962C8B-B14F-4D97-AF65-F5344CB8AC3E}">
        <p14:creationId xmlns:p14="http://schemas.microsoft.com/office/powerpoint/2010/main" val="3603257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lang="en-US" altLang="ko-KR" dirty="0"/>
              <a:t>Attention – self attention &amp; multi-head attention</a:t>
            </a:r>
          </a:p>
          <a:p>
            <a:pPr marL="228600" indent="-228600">
              <a:buAutoNum type="arabicPeriod"/>
            </a:pPr>
            <a:r>
              <a:rPr lang="en-US" altLang="ko-KR" dirty="0"/>
              <a:t>Positional encoding</a:t>
            </a:r>
          </a:p>
          <a:p>
            <a:pPr marL="228600" indent="-228600">
              <a:buAutoNum type="arabicPeriod"/>
            </a:pPr>
            <a:r>
              <a:rPr lang="ko-KR" altLang="en-US" dirty="0" err="1"/>
              <a:t>디코더에</a:t>
            </a:r>
            <a:r>
              <a:rPr lang="ko-KR" altLang="en-US" dirty="0"/>
              <a:t> 인코더 아웃풋 반영</a:t>
            </a:r>
            <a:endParaRPr lang="en-US" altLang="ko-KR" dirty="0"/>
          </a:p>
          <a:p>
            <a:pPr marL="228600" indent="-228600">
              <a:buAutoNum type="arabicPeriod"/>
            </a:pPr>
            <a:r>
              <a:rPr lang="en-US" altLang="ko-KR" dirty="0"/>
              <a:t>Feed forward</a:t>
            </a:r>
          </a:p>
          <a:p>
            <a:pPr marL="228600" indent="-228600">
              <a:buAutoNum type="arabicPeriod"/>
            </a:pPr>
            <a:r>
              <a:rPr lang="en-US" altLang="ko-KR" dirty="0"/>
              <a:t>masking</a:t>
            </a:r>
            <a:endParaRPr lang="ko-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6</a:t>
            </a:fld>
            <a:endParaRPr lang="en-KR"/>
          </a:p>
        </p:txBody>
      </p:sp>
    </p:spTree>
    <p:extLst>
      <p:ext uri="{BB962C8B-B14F-4D97-AF65-F5344CB8AC3E}">
        <p14:creationId xmlns:p14="http://schemas.microsoft.com/office/powerpoint/2010/main" val="732838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매번 입력 문장에서 각 단어가 다른 어떤 단어와 연관성이 높은 지</a:t>
            </a:r>
            <a:r>
              <a:rPr lang="en-US" altLang="ko-KR" dirty="0"/>
              <a:t> </a:t>
            </a:r>
            <a:r>
              <a:rPr lang="ko-KR" altLang="en-US" dirty="0"/>
              <a:t>계산</a:t>
            </a:r>
            <a:endParaRPr lang="en-US" altLang="ko-KR" dirty="0"/>
          </a:p>
          <a:p>
            <a:endParaRPr kumimoji="1" lang="en-US" altLang="en-US" dirty="0"/>
          </a:p>
          <a:p>
            <a:pPr marL="0" marR="0" lvl="0" indent="0" algn="l" defTabSz="914363" rtl="0" eaLnBrk="1" fontAlgn="auto" latinLnBrk="0" hangingPunct="1">
              <a:lnSpc>
                <a:spcPct val="100000"/>
              </a:lnSpc>
              <a:spcBef>
                <a:spcPts val="0"/>
              </a:spcBef>
              <a:spcAft>
                <a:spcPts val="0"/>
              </a:spcAft>
              <a:buClrTx/>
              <a:buSzTx/>
              <a:buFontTx/>
              <a:buNone/>
              <a:tabLst/>
              <a:defRPr/>
            </a:pPr>
            <a:r>
              <a:rPr kumimoji="1" lang="en-US" altLang="en-US" dirty="0"/>
              <a:t>&lt; chat GPT&gt;</a:t>
            </a:r>
          </a:p>
          <a:p>
            <a:endParaRPr kumimoji="1" lang="en-US" altLang="en-US" dirty="0"/>
          </a:p>
          <a:p>
            <a:pPr algn="l"/>
            <a:r>
              <a:rPr lang="en-US" altLang="ko-KR" b="0" i="0" dirty="0">
                <a:solidFill>
                  <a:srgbClr val="FFFFFF"/>
                </a:solidFill>
                <a:effectLst/>
                <a:latin typeface="Söhne"/>
              </a:rPr>
              <a:t>In the context of natural language processing, self-attention is used to capture the relationships between different words in a sentence or sequence. By computing self-attention scores between all pairs of words in a sequence, the network can determine which words are most important for predicting the next word or generating the output sequence.</a:t>
            </a:r>
          </a:p>
          <a:p>
            <a:pPr algn="l"/>
            <a:r>
              <a:rPr lang="en-US" altLang="ko-KR" b="0" i="0" dirty="0">
                <a:solidFill>
                  <a:srgbClr val="FFFFFF"/>
                </a:solidFill>
                <a:effectLst/>
                <a:latin typeface="Söhne"/>
              </a:rPr>
              <a:t>In a self-attention mechanism, each input element (e.g. a word or a pixel in an image) is transformed into a query, a key, and a value vector. These vectors are then used to compute an attention score between each query and key pair, which determines how much weight to give to each value vector. The resulting weighted sum of the value vectors represents the self-attended output.</a:t>
            </a:r>
          </a:p>
          <a:p>
            <a:pPr algn="l"/>
            <a:r>
              <a:rPr lang="en-US" altLang="ko-KR" b="0" i="0" dirty="0">
                <a:solidFill>
                  <a:srgbClr val="FFFFFF"/>
                </a:solidFill>
                <a:effectLst/>
                <a:latin typeface="Söhne"/>
              </a:rPr>
              <a:t>Self-attention has shown to be particularly effective for sequence-to-sequence tasks such as machine translation and text summarization, where the network must generate an output sequence based on an input sequence of variable length. The Transformer architecture, which relies entirely on self-attention, has become a popular choice for many NLP tasks due to its ability to capture long-range dependencies and its computational efficiency.</a:t>
            </a:r>
          </a:p>
          <a:p>
            <a:br>
              <a:rPr lang="en-US" altLang="ko-KR" b="0" i="0" dirty="0">
                <a:solidFill>
                  <a:srgbClr val="FFFFFF"/>
                </a:solidFill>
                <a:effectLst/>
                <a:latin typeface="Söhne"/>
              </a:rPr>
            </a:br>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7</a:t>
            </a:fld>
            <a:endParaRPr lang="en-KR"/>
          </a:p>
        </p:txBody>
      </p:sp>
    </p:spTree>
    <p:extLst>
      <p:ext uri="{BB962C8B-B14F-4D97-AF65-F5344CB8AC3E}">
        <p14:creationId xmlns:p14="http://schemas.microsoft.com/office/powerpoint/2010/main" val="3802515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8</a:t>
            </a:fld>
            <a:endParaRPr lang="en-KR"/>
          </a:p>
        </p:txBody>
      </p:sp>
    </p:spTree>
    <p:extLst>
      <p:ext uri="{BB962C8B-B14F-4D97-AF65-F5344CB8AC3E}">
        <p14:creationId xmlns:p14="http://schemas.microsoft.com/office/powerpoint/2010/main" val="550508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E8C3-F44A-9540-A353-01536ECBEF07}"/>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KR"/>
          </a:p>
        </p:txBody>
      </p:sp>
      <p:sp>
        <p:nvSpPr>
          <p:cNvPr id="3" name="Subtitle 2">
            <a:extLst>
              <a:ext uri="{FF2B5EF4-FFF2-40B4-BE49-F238E27FC236}">
                <a16:creationId xmlns:a16="http://schemas.microsoft.com/office/drawing/2014/main" id="{733B3E51-6859-614C-BDF3-9122C37CBC82}"/>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F16770F9-A4D6-CA46-B566-201A382B3036}"/>
              </a:ext>
            </a:extLst>
          </p:cNvPr>
          <p:cNvSpPr>
            <a:spLocks noGrp="1"/>
          </p:cNvSpPr>
          <p:nvPr>
            <p:ph type="dt" sz="half" idx="10"/>
          </p:nvPr>
        </p:nvSpPr>
        <p:spPr>
          <a:xfrm>
            <a:off x="838200" y="6356352"/>
            <a:ext cx="2743200" cy="365125"/>
          </a:xfrm>
          <a:prstGeom prst="rect">
            <a:avLst/>
          </a:prstGeom>
        </p:spPr>
        <p:txBody>
          <a:bodyPr/>
          <a:lstStyle/>
          <a:p>
            <a:fld id="{C7495C79-B9A1-8E46-A597-10D49AF29146}" type="datetime1">
              <a:rPr lang="ko-KR" altLang="en-US" smtClean="0"/>
              <a:t>2023-08-26</a:t>
            </a:fld>
            <a:endParaRPr lang="en-KR"/>
          </a:p>
        </p:txBody>
      </p:sp>
      <p:sp>
        <p:nvSpPr>
          <p:cNvPr id="5" name="Footer Placeholder 4">
            <a:extLst>
              <a:ext uri="{FF2B5EF4-FFF2-40B4-BE49-F238E27FC236}">
                <a16:creationId xmlns:a16="http://schemas.microsoft.com/office/drawing/2014/main" id="{5FE60403-F56A-334A-8D7E-5FFE4C0BDABB}"/>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59A99CF8-AC99-3143-BA03-CEB7AEF0D4B2}"/>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47519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15E67-14CE-7A49-A357-11CD6E60F24C}"/>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4848A243-385A-5248-B622-57AF3C6181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344467C4-FDA5-6840-A2CE-D392F7F6253F}"/>
              </a:ext>
            </a:extLst>
          </p:cNvPr>
          <p:cNvSpPr>
            <a:spLocks noGrp="1"/>
          </p:cNvSpPr>
          <p:nvPr>
            <p:ph type="dt" sz="half" idx="10"/>
          </p:nvPr>
        </p:nvSpPr>
        <p:spPr>
          <a:xfrm>
            <a:off x="838200" y="6356352"/>
            <a:ext cx="2743200" cy="365125"/>
          </a:xfrm>
          <a:prstGeom prst="rect">
            <a:avLst/>
          </a:prstGeom>
        </p:spPr>
        <p:txBody>
          <a:bodyPr/>
          <a:lstStyle/>
          <a:p>
            <a:fld id="{A84A584E-33E8-5142-89D4-ED2B7B74AB44}" type="datetime1">
              <a:rPr lang="ko-KR" altLang="en-US" smtClean="0"/>
              <a:t>2023-08-26</a:t>
            </a:fld>
            <a:endParaRPr lang="en-KR"/>
          </a:p>
        </p:txBody>
      </p:sp>
      <p:sp>
        <p:nvSpPr>
          <p:cNvPr id="5" name="Footer Placeholder 4">
            <a:extLst>
              <a:ext uri="{FF2B5EF4-FFF2-40B4-BE49-F238E27FC236}">
                <a16:creationId xmlns:a16="http://schemas.microsoft.com/office/drawing/2014/main" id="{3644B732-1479-0341-91F6-B73A852BB332}"/>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11C5E824-A9AA-BE4F-BE08-A4F3E501987A}"/>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381327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5EA913-99B7-F74A-B2C5-0796553072B5}"/>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AF429A29-48C9-AA43-9A0D-AF6A602BB553}"/>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028498F9-941B-2B46-B9A5-B7FD2A76CE2D}"/>
              </a:ext>
            </a:extLst>
          </p:cNvPr>
          <p:cNvSpPr>
            <a:spLocks noGrp="1"/>
          </p:cNvSpPr>
          <p:nvPr>
            <p:ph type="dt" sz="half" idx="10"/>
          </p:nvPr>
        </p:nvSpPr>
        <p:spPr>
          <a:xfrm>
            <a:off x="838200" y="6356352"/>
            <a:ext cx="2743200" cy="365125"/>
          </a:xfrm>
          <a:prstGeom prst="rect">
            <a:avLst/>
          </a:prstGeom>
        </p:spPr>
        <p:txBody>
          <a:bodyPr/>
          <a:lstStyle/>
          <a:p>
            <a:fld id="{2B3466A6-D303-6947-B95C-528127B0C9A2}" type="datetime1">
              <a:rPr lang="ko-KR" altLang="en-US" smtClean="0"/>
              <a:t>2023-08-26</a:t>
            </a:fld>
            <a:endParaRPr lang="en-KR"/>
          </a:p>
        </p:txBody>
      </p:sp>
      <p:sp>
        <p:nvSpPr>
          <p:cNvPr id="5" name="Footer Placeholder 4">
            <a:extLst>
              <a:ext uri="{FF2B5EF4-FFF2-40B4-BE49-F238E27FC236}">
                <a16:creationId xmlns:a16="http://schemas.microsoft.com/office/drawing/2014/main" id="{06492306-ED99-FD4A-9477-58DF8BEF1A0C}"/>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AA2A7352-F011-2F43-B9E8-1316AF98502E}"/>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3639613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E8C3-F44A-9540-A353-01536ECBEF07}"/>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x-none"/>
          </a:p>
        </p:txBody>
      </p:sp>
      <p:sp>
        <p:nvSpPr>
          <p:cNvPr id="3" name="Subtitle 2">
            <a:extLst>
              <a:ext uri="{FF2B5EF4-FFF2-40B4-BE49-F238E27FC236}">
                <a16:creationId xmlns:a16="http://schemas.microsoft.com/office/drawing/2014/main" id="{733B3E51-6859-614C-BDF3-9122C37CBC82}"/>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id="{F16770F9-A4D6-CA46-B566-201A382B3036}"/>
              </a:ext>
            </a:extLst>
          </p:cNvPr>
          <p:cNvSpPr>
            <a:spLocks noGrp="1"/>
          </p:cNvSpPr>
          <p:nvPr>
            <p:ph type="dt" sz="half" idx="10"/>
          </p:nvPr>
        </p:nvSpPr>
        <p:spPr>
          <a:xfrm>
            <a:off x="838200" y="6356352"/>
            <a:ext cx="2743200" cy="365125"/>
          </a:xfrm>
          <a:prstGeom prst="rect">
            <a:avLst/>
          </a:prstGeom>
        </p:spPr>
        <p:txBody>
          <a:bodyPr/>
          <a:lstStyle/>
          <a:p>
            <a:fld id="{C7495C79-B9A1-8E46-A597-10D49AF29146}" type="datetime1">
              <a:rPr lang="ko-KR" altLang="en-US" smtClean="0"/>
              <a:t>2023-08-26</a:t>
            </a:fld>
            <a:endParaRPr lang="x-none"/>
          </a:p>
        </p:txBody>
      </p:sp>
      <p:sp>
        <p:nvSpPr>
          <p:cNvPr id="5" name="Footer Placeholder 4">
            <a:extLst>
              <a:ext uri="{FF2B5EF4-FFF2-40B4-BE49-F238E27FC236}">
                <a16:creationId xmlns:a16="http://schemas.microsoft.com/office/drawing/2014/main" id="{5FE60403-F56A-334A-8D7E-5FFE4C0BDABB}"/>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59A99CF8-AC99-3143-BA03-CEB7AEF0D4B2}"/>
              </a:ext>
            </a:extLst>
          </p:cNvPr>
          <p:cNvSpPr>
            <a:spLocks noGrp="1"/>
          </p:cNvSpPr>
          <p:nvPr>
            <p:ph type="sldNum" sz="quarter" idx="12"/>
          </p:nvPr>
        </p:nvSpPr>
        <p:spPr/>
        <p:txBody>
          <a:bodyPr/>
          <a:lstStyle/>
          <a:p>
            <a:fld id="{7883D30E-07AA-4246-8E4E-289004EA4189}" type="slidenum">
              <a:rPr lang="x-none" smtClean="0"/>
              <a:t>‹#›</a:t>
            </a:fld>
            <a:endParaRPr lang="x-none"/>
          </a:p>
        </p:txBody>
      </p:sp>
    </p:spTree>
    <p:extLst>
      <p:ext uri="{BB962C8B-B14F-4D97-AF65-F5344CB8AC3E}">
        <p14:creationId xmlns:p14="http://schemas.microsoft.com/office/powerpoint/2010/main" val="1051918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3DD8-CB25-BB44-8889-3799BEEDB7F7}"/>
              </a:ext>
            </a:extLst>
          </p:cNvPr>
          <p:cNvSpPr>
            <a:spLocks noGrp="1"/>
          </p:cNvSpPr>
          <p:nvPr>
            <p:ph type="title"/>
          </p:nvPr>
        </p:nvSpPr>
        <p:spPr>
          <a:xfrm>
            <a:off x="435572" y="365128"/>
            <a:ext cx="11248428" cy="701672"/>
          </a:xfrm>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AC73D083-3B10-4846-8F06-F6DA26B7B2A2}"/>
              </a:ext>
            </a:extLst>
          </p:cNvPr>
          <p:cNvSpPr>
            <a:spLocks noGrp="1"/>
          </p:cNvSpPr>
          <p:nvPr>
            <p:ph idx="1"/>
          </p:nvPr>
        </p:nvSpPr>
        <p:spPr>
          <a:xfrm>
            <a:off x="435572" y="1416772"/>
            <a:ext cx="1124842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Footer Placeholder 4">
            <a:extLst>
              <a:ext uri="{FF2B5EF4-FFF2-40B4-BE49-F238E27FC236}">
                <a16:creationId xmlns:a16="http://schemas.microsoft.com/office/drawing/2014/main" id="{0CDD99A4-C9B9-314F-B637-A1F7F16D17A9}"/>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8669903F-BE0F-C44C-8959-7250993C465A}"/>
              </a:ext>
            </a:extLst>
          </p:cNvPr>
          <p:cNvSpPr>
            <a:spLocks noGrp="1"/>
          </p:cNvSpPr>
          <p:nvPr>
            <p:ph type="sldNum" sz="quarter" idx="12"/>
          </p:nvPr>
        </p:nvSpPr>
        <p:spPr/>
        <p:txBody>
          <a:bodyPr/>
          <a:lstStyle/>
          <a:p>
            <a:fld id="{7883D30E-07AA-4246-8E4E-289004EA4189}" type="slidenum">
              <a:rPr lang="x-none" smtClean="0"/>
              <a:t>‹#›</a:t>
            </a:fld>
            <a:endParaRPr lang="x-none"/>
          </a:p>
        </p:txBody>
      </p:sp>
      <p:cxnSp>
        <p:nvCxnSpPr>
          <p:cNvPr id="8" name="직선 연결선[R] 7">
            <a:extLst>
              <a:ext uri="{FF2B5EF4-FFF2-40B4-BE49-F238E27FC236}">
                <a16:creationId xmlns:a16="http://schemas.microsoft.com/office/drawing/2014/main" id="{7FA6CFFC-FD47-EF41-8393-FD8C52B75607}"/>
              </a:ext>
            </a:extLst>
          </p:cNvPr>
          <p:cNvCxnSpPr>
            <a:cxnSpLocks/>
          </p:cNvCxnSpPr>
          <p:nvPr userDrawn="1"/>
        </p:nvCxnSpPr>
        <p:spPr>
          <a:xfrm>
            <a:off x="431800" y="1089890"/>
            <a:ext cx="11252200"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955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0060-88DD-1F4A-A1D9-83732F04032F}"/>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6DD42F28-01C7-E347-A255-CEC33C87171E}"/>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1A371F-5AE6-4B4E-9FF3-80C09CD87890}"/>
              </a:ext>
            </a:extLst>
          </p:cNvPr>
          <p:cNvSpPr>
            <a:spLocks noGrp="1"/>
          </p:cNvSpPr>
          <p:nvPr>
            <p:ph type="dt" sz="half" idx="10"/>
          </p:nvPr>
        </p:nvSpPr>
        <p:spPr>
          <a:xfrm>
            <a:off x="838200" y="6356352"/>
            <a:ext cx="2743200" cy="365125"/>
          </a:xfrm>
          <a:prstGeom prst="rect">
            <a:avLst/>
          </a:prstGeom>
        </p:spPr>
        <p:txBody>
          <a:bodyPr/>
          <a:lstStyle/>
          <a:p>
            <a:fld id="{A3CD01B1-73ED-5D4C-8C8E-05C719D0120E}" type="datetime1">
              <a:rPr lang="ko-KR" altLang="en-US" smtClean="0"/>
              <a:t>2023-08-26</a:t>
            </a:fld>
            <a:endParaRPr lang="x-none"/>
          </a:p>
        </p:txBody>
      </p:sp>
      <p:sp>
        <p:nvSpPr>
          <p:cNvPr id="5" name="Footer Placeholder 4">
            <a:extLst>
              <a:ext uri="{FF2B5EF4-FFF2-40B4-BE49-F238E27FC236}">
                <a16:creationId xmlns:a16="http://schemas.microsoft.com/office/drawing/2014/main" id="{E87440BD-AF9D-B84B-96D2-91BF84D044BD}"/>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E1742025-B7D8-6142-8D8D-67BF28B9A10B}"/>
              </a:ext>
            </a:extLst>
          </p:cNvPr>
          <p:cNvSpPr>
            <a:spLocks noGrp="1"/>
          </p:cNvSpPr>
          <p:nvPr>
            <p:ph type="sldNum" sz="quarter" idx="12"/>
          </p:nvPr>
        </p:nvSpPr>
        <p:spPr/>
        <p:txBody>
          <a:bodyPr/>
          <a:lstStyle/>
          <a:p>
            <a:fld id="{7883D30E-07AA-4246-8E4E-289004EA4189}" type="slidenum">
              <a:rPr lang="x-none" smtClean="0"/>
              <a:t>‹#›</a:t>
            </a:fld>
            <a:endParaRPr lang="x-none"/>
          </a:p>
        </p:txBody>
      </p:sp>
    </p:spTree>
    <p:extLst>
      <p:ext uri="{BB962C8B-B14F-4D97-AF65-F5344CB8AC3E}">
        <p14:creationId xmlns:p14="http://schemas.microsoft.com/office/powerpoint/2010/main" val="1728074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74A78-8BCD-8240-AEC4-60F4725A98A7}"/>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28FBEB15-46B4-6949-B7DD-EE2D16C76D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CD3AB35F-BE27-3441-9FA6-3032A5B5A3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2C72B369-5DE0-AC4C-8F9C-49308C77A995}"/>
              </a:ext>
            </a:extLst>
          </p:cNvPr>
          <p:cNvSpPr>
            <a:spLocks noGrp="1"/>
          </p:cNvSpPr>
          <p:nvPr>
            <p:ph type="dt" sz="half" idx="10"/>
          </p:nvPr>
        </p:nvSpPr>
        <p:spPr>
          <a:xfrm>
            <a:off x="838200" y="6356352"/>
            <a:ext cx="2743200" cy="365125"/>
          </a:xfrm>
          <a:prstGeom prst="rect">
            <a:avLst/>
          </a:prstGeom>
        </p:spPr>
        <p:txBody>
          <a:bodyPr/>
          <a:lstStyle/>
          <a:p>
            <a:fld id="{16C61C16-756E-D547-802A-F77D10C778F1}" type="datetime1">
              <a:rPr lang="ko-KR" altLang="en-US" smtClean="0"/>
              <a:t>2023-08-26</a:t>
            </a:fld>
            <a:endParaRPr lang="x-none"/>
          </a:p>
        </p:txBody>
      </p:sp>
      <p:sp>
        <p:nvSpPr>
          <p:cNvPr id="6" name="Footer Placeholder 5">
            <a:extLst>
              <a:ext uri="{FF2B5EF4-FFF2-40B4-BE49-F238E27FC236}">
                <a16:creationId xmlns:a16="http://schemas.microsoft.com/office/drawing/2014/main" id="{0435B784-D5B6-D540-BE8C-DB8E8F3A45B5}"/>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B23AB3AE-ED68-8541-96BF-282787E47335}"/>
              </a:ext>
            </a:extLst>
          </p:cNvPr>
          <p:cNvSpPr>
            <a:spLocks noGrp="1"/>
          </p:cNvSpPr>
          <p:nvPr>
            <p:ph type="sldNum" sz="quarter" idx="12"/>
          </p:nvPr>
        </p:nvSpPr>
        <p:spPr/>
        <p:txBody>
          <a:bodyPr/>
          <a:lstStyle/>
          <a:p>
            <a:fld id="{7883D30E-07AA-4246-8E4E-289004EA4189}" type="slidenum">
              <a:rPr lang="x-none" smtClean="0"/>
              <a:t>‹#›</a:t>
            </a:fld>
            <a:endParaRPr lang="x-none"/>
          </a:p>
        </p:txBody>
      </p:sp>
    </p:spTree>
    <p:extLst>
      <p:ext uri="{BB962C8B-B14F-4D97-AF65-F5344CB8AC3E}">
        <p14:creationId xmlns:p14="http://schemas.microsoft.com/office/powerpoint/2010/main" val="2037009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3FCC-DB1C-F44D-B3BE-7C2622A7F19F}"/>
              </a:ext>
            </a:extLst>
          </p:cNvPr>
          <p:cNvSpPr>
            <a:spLocks noGrp="1"/>
          </p:cNvSpPr>
          <p:nvPr>
            <p:ph type="title"/>
          </p:nvPr>
        </p:nvSpPr>
        <p:spPr>
          <a:xfrm>
            <a:off x="839788" y="365127"/>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38E082F1-BECD-B340-A59D-F0657EE9981C}"/>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D6C6603-75F1-B84D-91B5-AC0C513C3CE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999EF3EC-93A7-394F-BADD-6B64D3798A48}"/>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61693B0-16EA-5D4D-A05F-D5E2B136D84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A2978FC0-A38E-4045-9C73-0A6FA188A012}"/>
              </a:ext>
            </a:extLst>
          </p:cNvPr>
          <p:cNvSpPr>
            <a:spLocks noGrp="1"/>
          </p:cNvSpPr>
          <p:nvPr>
            <p:ph type="dt" sz="half" idx="10"/>
          </p:nvPr>
        </p:nvSpPr>
        <p:spPr>
          <a:xfrm>
            <a:off x="838200" y="6356352"/>
            <a:ext cx="2743200" cy="365125"/>
          </a:xfrm>
          <a:prstGeom prst="rect">
            <a:avLst/>
          </a:prstGeom>
        </p:spPr>
        <p:txBody>
          <a:bodyPr/>
          <a:lstStyle/>
          <a:p>
            <a:fld id="{F765CFD9-343B-A049-8940-5386D5C56461}" type="datetime1">
              <a:rPr lang="ko-KR" altLang="en-US" smtClean="0"/>
              <a:t>2023-08-26</a:t>
            </a:fld>
            <a:endParaRPr lang="x-none"/>
          </a:p>
        </p:txBody>
      </p:sp>
      <p:sp>
        <p:nvSpPr>
          <p:cNvPr id="8" name="Footer Placeholder 7">
            <a:extLst>
              <a:ext uri="{FF2B5EF4-FFF2-40B4-BE49-F238E27FC236}">
                <a16:creationId xmlns:a16="http://schemas.microsoft.com/office/drawing/2014/main" id="{6915AABB-A47B-084E-8995-1F8B8EC3DAB5}"/>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D53987AD-A049-9647-8B2E-57D3B0046509}"/>
              </a:ext>
            </a:extLst>
          </p:cNvPr>
          <p:cNvSpPr>
            <a:spLocks noGrp="1"/>
          </p:cNvSpPr>
          <p:nvPr>
            <p:ph type="sldNum" sz="quarter" idx="12"/>
          </p:nvPr>
        </p:nvSpPr>
        <p:spPr/>
        <p:txBody>
          <a:bodyPr/>
          <a:lstStyle/>
          <a:p>
            <a:fld id="{7883D30E-07AA-4246-8E4E-289004EA4189}" type="slidenum">
              <a:rPr lang="x-none" smtClean="0"/>
              <a:t>‹#›</a:t>
            </a:fld>
            <a:endParaRPr lang="x-none"/>
          </a:p>
        </p:txBody>
      </p:sp>
    </p:spTree>
    <p:extLst>
      <p:ext uri="{BB962C8B-B14F-4D97-AF65-F5344CB8AC3E}">
        <p14:creationId xmlns:p14="http://schemas.microsoft.com/office/powerpoint/2010/main" val="802846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C55D-75C6-A848-969C-11A420E98216}"/>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C777954E-8E59-7843-B7D6-93E6F0631172}"/>
              </a:ext>
            </a:extLst>
          </p:cNvPr>
          <p:cNvSpPr>
            <a:spLocks noGrp="1"/>
          </p:cNvSpPr>
          <p:nvPr>
            <p:ph type="dt" sz="half" idx="10"/>
          </p:nvPr>
        </p:nvSpPr>
        <p:spPr>
          <a:xfrm>
            <a:off x="838200" y="6356352"/>
            <a:ext cx="2743200" cy="365125"/>
          </a:xfrm>
          <a:prstGeom prst="rect">
            <a:avLst/>
          </a:prstGeom>
        </p:spPr>
        <p:txBody>
          <a:bodyPr/>
          <a:lstStyle/>
          <a:p>
            <a:fld id="{5BB36647-691B-874B-A6B9-29891125B7AE}" type="datetime1">
              <a:rPr lang="ko-KR" altLang="en-US" smtClean="0"/>
              <a:t>2023-08-26</a:t>
            </a:fld>
            <a:endParaRPr lang="x-none"/>
          </a:p>
        </p:txBody>
      </p:sp>
      <p:sp>
        <p:nvSpPr>
          <p:cNvPr id="4" name="Footer Placeholder 3">
            <a:extLst>
              <a:ext uri="{FF2B5EF4-FFF2-40B4-BE49-F238E27FC236}">
                <a16:creationId xmlns:a16="http://schemas.microsoft.com/office/drawing/2014/main" id="{F18FE97D-3D7D-844E-98AC-D950C7D37E8A}"/>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4BEEF4A0-FF7C-B641-A8E0-672D0310CD82}"/>
              </a:ext>
            </a:extLst>
          </p:cNvPr>
          <p:cNvSpPr>
            <a:spLocks noGrp="1"/>
          </p:cNvSpPr>
          <p:nvPr>
            <p:ph type="sldNum" sz="quarter" idx="12"/>
          </p:nvPr>
        </p:nvSpPr>
        <p:spPr/>
        <p:txBody>
          <a:bodyPr/>
          <a:lstStyle/>
          <a:p>
            <a:fld id="{7883D30E-07AA-4246-8E4E-289004EA4189}" type="slidenum">
              <a:rPr lang="x-none" smtClean="0"/>
              <a:t>‹#›</a:t>
            </a:fld>
            <a:endParaRPr lang="x-none"/>
          </a:p>
        </p:txBody>
      </p:sp>
    </p:spTree>
    <p:extLst>
      <p:ext uri="{BB962C8B-B14F-4D97-AF65-F5344CB8AC3E}">
        <p14:creationId xmlns:p14="http://schemas.microsoft.com/office/powerpoint/2010/main" val="815194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E64A4-38DC-8849-BC7F-F2D381812DB6}"/>
              </a:ext>
            </a:extLst>
          </p:cNvPr>
          <p:cNvSpPr>
            <a:spLocks noGrp="1"/>
          </p:cNvSpPr>
          <p:nvPr>
            <p:ph type="dt" sz="half" idx="10"/>
          </p:nvPr>
        </p:nvSpPr>
        <p:spPr>
          <a:xfrm>
            <a:off x="838200" y="6356352"/>
            <a:ext cx="2743200" cy="365125"/>
          </a:xfrm>
          <a:prstGeom prst="rect">
            <a:avLst/>
          </a:prstGeom>
        </p:spPr>
        <p:txBody>
          <a:bodyPr/>
          <a:lstStyle/>
          <a:p>
            <a:fld id="{6DCAF340-C554-3742-9B38-F4E7347550CE}" type="datetime1">
              <a:rPr lang="ko-KR" altLang="en-US" smtClean="0"/>
              <a:t>2023-08-26</a:t>
            </a:fld>
            <a:endParaRPr lang="x-none"/>
          </a:p>
        </p:txBody>
      </p:sp>
      <p:sp>
        <p:nvSpPr>
          <p:cNvPr id="3" name="Footer Placeholder 2">
            <a:extLst>
              <a:ext uri="{FF2B5EF4-FFF2-40B4-BE49-F238E27FC236}">
                <a16:creationId xmlns:a16="http://schemas.microsoft.com/office/drawing/2014/main" id="{7B907DB2-EEB3-9F41-920C-B93AD610058C}"/>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3C01F9B8-28B8-1641-A757-8B83337B4AD2}"/>
              </a:ext>
            </a:extLst>
          </p:cNvPr>
          <p:cNvSpPr>
            <a:spLocks noGrp="1"/>
          </p:cNvSpPr>
          <p:nvPr>
            <p:ph type="sldNum" sz="quarter" idx="12"/>
          </p:nvPr>
        </p:nvSpPr>
        <p:spPr/>
        <p:txBody>
          <a:bodyPr/>
          <a:lstStyle/>
          <a:p>
            <a:fld id="{7883D30E-07AA-4246-8E4E-289004EA4189}" type="slidenum">
              <a:rPr lang="x-none" smtClean="0"/>
              <a:t>‹#›</a:t>
            </a:fld>
            <a:endParaRPr lang="x-none"/>
          </a:p>
        </p:txBody>
      </p:sp>
    </p:spTree>
    <p:extLst>
      <p:ext uri="{BB962C8B-B14F-4D97-AF65-F5344CB8AC3E}">
        <p14:creationId xmlns:p14="http://schemas.microsoft.com/office/powerpoint/2010/main" val="2127563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14B81-700E-4444-9818-D167D48A7168}"/>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55726BAE-831A-8645-AE4B-356B300E2948}"/>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6FA7B885-6F4D-2E45-AEEB-109AD9587CC2}"/>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821BC9E-3BDA-9E4E-A029-E74B4141AA59}"/>
              </a:ext>
            </a:extLst>
          </p:cNvPr>
          <p:cNvSpPr>
            <a:spLocks noGrp="1"/>
          </p:cNvSpPr>
          <p:nvPr>
            <p:ph type="dt" sz="half" idx="10"/>
          </p:nvPr>
        </p:nvSpPr>
        <p:spPr>
          <a:xfrm>
            <a:off x="838200" y="6356352"/>
            <a:ext cx="2743200" cy="365125"/>
          </a:xfrm>
          <a:prstGeom prst="rect">
            <a:avLst/>
          </a:prstGeom>
        </p:spPr>
        <p:txBody>
          <a:bodyPr/>
          <a:lstStyle/>
          <a:p>
            <a:fld id="{A528142E-EAA9-E640-98D2-B9AF5F3B5BE6}" type="datetime1">
              <a:rPr lang="ko-KR" altLang="en-US" smtClean="0"/>
              <a:t>2023-08-26</a:t>
            </a:fld>
            <a:endParaRPr lang="x-none"/>
          </a:p>
        </p:txBody>
      </p:sp>
      <p:sp>
        <p:nvSpPr>
          <p:cNvPr id="6" name="Footer Placeholder 5">
            <a:extLst>
              <a:ext uri="{FF2B5EF4-FFF2-40B4-BE49-F238E27FC236}">
                <a16:creationId xmlns:a16="http://schemas.microsoft.com/office/drawing/2014/main" id="{C6EB0194-5656-0A45-9E72-C4F0B64AA678}"/>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91E27E65-FE48-A345-8B62-D29EC1CDC451}"/>
              </a:ext>
            </a:extLst>
          </p:cNvPr>
          <p:cNvSpPr>
            <a:spLocks noGrp="1"/>
          </p:cNvSpPr>
          <p:nvPr>
            <p:ph type="sldNum" sz="quarter" idx="12"/>
          </p:nvPr>
        </p:nvSpPr>
        <p:spPr/>
        <p:txBody>
          <a:bodyPr/>
          <a:lstStyle/>
          <a:p>
            <a:fld id="{7883D30E-07AA-4246-8E4E-289004EA4189}" type="slidenum">
              <a:rPr lang="x-none" smtClean="0"/>
              <a:t>‹#›</a:t>
            </a:fld>
            <a:endParaRPr lang="x-none"/>
          </a:p>
        </p:txBody>
      </p:sp>
    </p:spTree>
    <p:extLst>
      <p:ext uri="{BB962C8B-B14F-4D97-AF65-F5344CB8AC3E}">
        <p14:creationId xmlns:p14="http://schemas.microsoft.com/office/powerpoint/2010/main" val="3488870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3DD8-CB25-BB44-8889-3799BEEDB7F7}"/>
              </a:ext>
            </a:extLst>
          </p:cNvPr>
          <p:cNvSpPr>
            <a:spLocks noGrp="1"/>
          </p:cNvSpPr>
          <p:nvPr>
            <p:ph type="title"/>
          </p:nvPr>
        </p:nvSpPr>
        <p:spPr>
          <a:xfrm>
            <a:off x="435572" y="365128"/>
            <a:ext cx="11248428" cy="701672"/>
          </a:xfrm>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AC73D083-3B10-4846-8F06-F6DA26B7B2A2}"/>
              </a:ext>
            </a:extLst>
          </p:cNvPr>
          <p:cNvSpPr>
            <a:spLocks noGrp="1"/>
          </p:cNvSpPr>
          <p:nvPr>
            <p:ph idx="1"/>
          </p:nvPr>
        </p:nvSpPr>
        <p:spPr>
          <a:xfrm>
            <a:off x="435572" y="1416772"/>
            <a:ext cx="1124842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Footer Placeholder 4">
            <a:extLst>
              <a:ext uri="{FF2B5EF4-FFF2-40B4-BE49-F238E27FC236}">
                <a16:creationId xmlns:a16="http://schemas.microsoft.com/office/drawing/2014/main" id="{0CDD99A4-C9B9-314F-B637-A1F7F16D17A9}"/>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669903F-BE0F-C44C-8959-7250993C465A}"/>
              </a:ext>
            </a:extLst>
          </p:cNvPr>
          <p:cNvSpPr>
            <a:spLocks noGrp="1"/>
          </p:cNvSpPr>
          <p:nvPr>
            <p:ph type="sldNum" sz="quarter" idx="12"/>
          </p:nvPr>
        </p:nvSpPr>
        <p:spPr/>
        <p:txBody>
          <a:bodyPr/>
          <a:lstStyle/>
          <a:p>
            <a:fld id="{7883D30E-07AA-4246-8E4E-289004EA4189}" type="slidenum">
              <a:rPr lang="en-KR" smtClean="0"/>
              <a:t>‹#›</a:t>
            </a:fld>
            <a:endParaRPr lang="en-KR"/>
          </a:p>
        </p:txBody>
      </p:sp>
      <p:cxnSp>
        <p:nvCxnSpPr>
          <p:cNvPr id="8" name="직선 연결선[R] 7">
            <a:extLst>
              <a:ext uri="{FF2B5EF4-FFF2-40B4-BE49-F238E27FC236}">
                <a16:creationId xmlns:a16="http://schemas.microsoft.com/office/drawing/2014/main" id="{7FA6CFFC-FD47-EF41-8393-FD8C52B75607}"/>
              </a:ext>
            </a:extLst>
          </p:cNvPr>
          <p:cNvCxnSpPr>
            <a:cxnSpLocks/>
          </p:cNvCxnSpPr>
          <p:nvPr userDrawn="1"/>
        </p:nvCxnSpPr>
        <p:spPr>
          <a:xfrm>
            <a:off x="431800" y="1089890"/>
            <a:ext cx="11252200"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324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7731-A320-DB47-8946-3725B49D57FD}"/>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B54F79BB-CF6E-A544-8E8D-384F8B337254}"/>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x-none"/>
          </a:p>
        </p:txBody>
      </p:sp>
      <p:sp>
        <p:nvSpPr>
          <p:cNvPr id="4" name="Text Placeholder 3">
            <a:extLst>
              <a:ext uri="{FF2B5EF4-FFF2-40B4-BE49-F238E27FC236}">
                <a16:creationId xmlns:a16="http://schemas.microsoft.com/office/drawing/2014/main" id="{54BCDDF7-FA13-E946-B987-AE9046430DA6}"/>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2303EC5-5077-A94D-BE9C-786BF656C1EA}"/>
              </a:ext>
            </a:extLst>
          </p:cNvPr>
          <p:cNvSpPr>
            <a:spLocks noGrp="1"/>
          </p:cNvSpPr>
          <p:nvPr>
            <p:ph type="dt" sz="half" idx="10"/>
          </p:nvPr>
        </p:nvSpPr>
        <p:spPr>
          <a:xfrm>
            <a:off x="838200" y="6356352"/>
            <a:ext cx="2743200" cy="365125"/>
          </a:xfrm>
          <a:prstGeom prst="rect">
            <a:avLst/>
          </a:prstGeom>
        </p:spPr>
        <p:txBody>
          <a:bodyPr/>
          <a:lstStyle/>
          <a:p>
            <a:fld id="{B52BB261-CC19-D142-872B-052E063BAD35}" type="datetime1">
              <a:rPr lang="ko-KR" altLang="en-US" smtClean="0"/>
              <a:t>2023-08-26</a:t>
            </a:fld>
            <a:endParaRPr lang="x-none"/>
          </a:p>
        </p:txBody>
      </p:sp>
      <p:sp>
        <p:nvSpPr>
          <p:cNvPr id="6" name="Footer Placeholder 5">
            <a:extLst>
              <a:ext uri="{FF2B5EF4-FFF2-40B4-BE49-F238E27FC236}">
                <a16:creationId xmlns:a16="http://schemas.microsoft.com/office/drawing/2014/main" id="{9FF585EE-352F-C349-867A-F245993B1089}"/>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7ACE9F06-E150-114D-9A59-CCCBCEF17FF9}"/>
              </a:ext>
            </a:extLst>
          </p:cNvPr>
          <p:cNvSpPr>
            <a:spLocks noGrp="1"/>
          </p:cNvSpPr>
          <p:nvPr>
            <p:ph type="sldNum" sz="quarter" idx="12"/>
          </p:nvPr>
        </p:nvSpPr>
        <p:spPr/>
        <p:txBody>
          <a:bodyPr/>
          <a:lstStyle/>
          <a:p>
            <a:fld id="{7883D30E-07AA-4246-8E4E-289004EA4189}" type="slidenum">
              <a:rPr lang="x-none" smtClean="0"/>
              <a:t>‹#›</a:t>
            </a:fld>
            <a:endParaRPr lang="x-none"/>
          </a:p>
        </p:txBody>
      </p:sp>
    </p:spTree>
    <p:extLst>
      <p:ext uri="{BB962C8B-B14F-4D97-AF65-F5344CB8AC3E}">
        <p14:creationId xmlns:p14="http://schemas.microsoft.com/office/powerpoint/2010/main" val="4132459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15E67-14CE-7A49-A357-11CD6E60F24C}"/>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4848A243-385A-5248-B622-57AF3C6181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344467C4-FDA5-6840-A2CE-D392F7F6253F}"/>
              </a:ext>
            </a:extLst>
          </p:cNvPr>
          <p:cNvSpPr>
            <a:spLocks noGrp="1"/>
          </p:cNvSpPr>
          <p:nvPr>
            <p:ph type="dt" sz="half" idx="10"/>
          </p:nvPr>
        </p:nvSpPr>
        <p:spPr>
          <a:xfrm>
            <a:off x="838200" y="6356352"/>
            <a:ext cx="2743200" cy="365125"/>
          </a:xfrm>
          <a:prstGeom prst="rect">
            <a:avLst/>
          </a:prstGeom>
        </p:spPr>
        <p:txBody>
          <a:bodyPr/>
          <a:lstStyle/>
          <a:p>
            <a:fld id="{A84A584E-33E8-5142-89D4-ED2B7B74AB44}" type="datetime1">
              <a:rPr lang="ko-KR" altLang="en-US" smtClean="0"/>
              <a:t>2023-08-26</a:t>
            </a:fld>
            <a:endParaRPr lang="x-none"/>
          </a:p>
        </p:txBody>
      </p:sp>
      <p:sp>
        <p:nvSpPr>
          <p:cNvPr id="5" name="Footer Placeholder 4">
            <a:extLst>
              <a:ext uri="{FF2B5EF4-FFF2-40B4-BE49-F238E27FC236}">
                <a16:creationId xmlns:a16="http://schemas.microsoft.com/office/drawing/2014/main" id="{3644B732-1479-0341-91F6-B73A852BB332}"/>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11C5E824-A9AA-BE4F-BE08-A4F3E501987A}"/>
              </a:ext>
            </a:extLst>
          </p:cNvPr>
          <p:cNvSpPr>
            <a:spLocks noGrp="1"/>
          </p:cNvSpPr>
          <p:nvPr>
            <p:ph type="sldNum" sz="quarter" idx="12"/>
          </p:nvPr>
        </p:nvSpPr>
        <p:spPr/>
        <p:txBody>
          <a:bodyPr/>
          <a:lstStyle/>
          <a:p>
            <a:fld id="{7883D30E-07AA-4246-8E4E-289004EA4189}" type="slidenum">
              <a:rPr lang="x-none" smtClean="0"/>
              <a:t>‹#›</a:t>
            </a:fld>
            <a:endParaRPr lang="x-none"/>
          </a:p>
        </p:txBody>
      </p:sp>
    </p:spTree>
    <p:extLst>
      <p:ext uri="{BB962C8B-B14F-4D97-AF65-F5344CB8AC3E}">
        <p14:creationId xmlns:p14="http://schemas.microsoft.com/office/powerpoint/2010/main" val="2361592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5EA913-99B7-F74A-B2C5-0796553072B5}"/>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AF429A29-48C9-AA43-9A0D-AF6A602BB553}"/>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028498F9-941B-2B46-B9A5-B7FD2A76CE2D}"/>
              </a:ext>
            </a:extLst>
          </p:cNvPr>
          <p:cNvSpPr>
            <a:spLocks noGrp="1"/>
          </p:cNvSpPr>
          <p:nvPr>
            <p:ph type="dt" sz="half" idx="10"/>
          </p:nvPr>
        </p:nvSpPr>
        <p:spPr>
          <a:xfrm>
            <a:off x="838200" y="6356352"/>
            <a:ext cx="2743200" cy="365125"/>
          </a:xfrm>
          <a:prstGeom prst="rect">
            <a:avLst/>
          </a:prstGeom>
        </p:spPr>
        <p:txBody>
          <a:bodyPr/>
          <a:lstStyle/>
          <a:p>
            <a:fld id="{2B3466A6-D303-6947-B95C-528127B0C9A2}" type="datetime1">
              <a:rPr lang="ko-KR" altLang="en-US" smtClean="0"/>
              <a:t>2023-08-26</a:t>
            </a:fld>
            <a:endParaRPr lang="x-none"/>
          </a:p>
        </p:txBody>
      </p:sp>
      <p:sp>
        <p:nvSpPr>
          <p:cNvPr id="5" name="Footer Placeholder 4">
            <a:extLst>
              <a:ext uri="{FF2B5EF4-FFF2-40B4-BE49-F238E27FC236}">
                <a16:creationId xmlns:a16="http://schemas.microsoft.com/office/drawing/2014/main" id="{06492306-ED99-FD4A-9477-58DF8BEF1A0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AA2A7352-F011-2F43-B9E8-1316AF98502E}"/>
              </a:ext>
            </a:extLst>
          </p:cNvPr>
          <p:cNvSpPr>
            <a:spLocks noGrp="1"/>
          </p:cNvSpPr>
          <p:nvPr>
            <p:ph type="sldNum" sz="quarter" idx="12"/>
          </p:nvPr>
        </p:nvSpPr>
        <p:spPr/>
        <p:txBody>
          <a:bodyPr/>
          <a:lstStyle/>
          <a:p>
            <a:fld id="{7883D30E-07AA-4246-8E4E-289004EA4189}" type="slidenum">
              <a:rPr lang="x-none" smtClean="0"/>
              <a:t>‹#›</a:t>
            </a:fld>
            <a:endParaRPr lang="x-none"/>
          </a:p>
        </p:txBody>
      </p:sp>
    </p:spTree>
    <p:extLst>
      <p:ext uri="{BB962C8B-B14F-4D97-AF65-F5344CB8AC3E}">
        <p14:creationId xmlns:p14="http://schemas.microsoft.com/office/powerpoint/2010/main" val="3838555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0060-88DD-1F4A-A1D9-83732F04032F}"/>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6DD42F28-01C7-E347-A255-CEC33C87171E}"/>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1A371F-5AE6-4B4E-9FF3-80C09CD87890}"/>
              </a:ext>
            </a:extLst>
          </p:cNvPr>
          <p:cNvSpPr>
            <a:spLocks noGrp="1"/>
          </p:cNvSpPr>
          <p:nvPr>
            <p:ph type="dt" sz="half" idx="10"/>
          </p:nvPr>
        </p:nvSpPr>
        <p:spPr>
          <a:xfrm>
            <a:off x="838200" y="6356352"/>
            <a:ext cx="2743200" cy="365125"/>
          </a:xfrm>
          <a:prstGeom prst="rect">
            <a:avLst/>
          </a:prstGeom>
        </p:spPr>
        <p:txBody>
          <a:bodyPr/>
          <a:lstStyle/>
          <a:p>
            <a:fld id="{A3CD01B1-73ED-5D4C-8C8E-05C719D0120E}" type="datetime1">
              <a:rPr lang="ko-KR" altLang="en-US" smtClean="0"/>
              <a:t>2023-08-26</a:t>
            </a:fld>
            <a:endParaRPr lang="en-KR"/>
          </a:p>
        </p:txBody>
      </p:sp>
      <p:sp>
        <p:nvSpPr>
          <p:cNvPr id="5" name="Footer Placeholder 4">
            <a:extLst>
              <a:ext uri="{FF2B5EF4-FFF2-40B4-BE49-F238E27FC236}">
                <a16:creationId xmlns:a16="http://schemas.microsoft.com/office/drawing/2014/main" id="{E87440BD-AF9D-B84B-96D2-91BF84D044BD}"/>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E1742025-B7D8-6142-8D8D-67BF28B9A10B}"/>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278394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74A78-8BCD-8240-AEC4-60F4725A98A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28FBEB15-46B4-6949-B7DD-EE2D16C76D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CD3AB35F-BE27-3441-9FA6-3032A5B5A3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2C72B369-5DE0-AC4C-8F9C-49308C77A995}"/>
              </a:ext>
            </a:extLst>
          </p:cNvPr>
          <p:cNvSpPr>
            <a:spLocks noGrp="1"/>
          </p:cNvSpPr>
          <p:nvPr>
            <p:ph type="dt" sz="half" idx="10"/>
          </p:nvPr>
        </p:nvSpPr>
        <p:spPr>
          <a:xfrm>
            <a:off x="838200" y="6356352"/>
            <a:ext cx="2743200" cy="365125"/>
          </a:xfrm>
          <a:prstGeom prst="rect">
            <a:avLst/>
          </a:prstGeom>
        </p:spPr>
        <p:txBody>
          <a:bodyPr/>
          <a:lstStyle/>
          <a:p>
            <a:fld id="{16C61C16-756E-D547-802A-F77D10C778F1}" type="datetime1">
              <a:rPr lang="ko-KR" altLang="en-US" smtClean="0"/>
              <a:t>2023-08-26</a:t>
            </a:fld>
            <a:endParaRPr lang="en-KR"/>
          </a:p>
        </p:txBody>
      </p:sp>
      <p:sp>
        <p:nvSpPr>
          <p:cNvPr id="6" name="Footer Placeholder 5">
            <a:extLst>
              <a:ext uri="{FF2B5EF4-FFF2-40B4-BE49-F238E27FC236}">
                <a16:creationId xmlns:a16="http://schemas.microsoft.com/office/drawing/2014/main" id="{0435B784-D5B6-D540-BE8C-DB8E8F3A45B5}"/>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B23AB3AE-ED68-8541-96BF-282787E47335}"/>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1279114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3FCC-DB1C-F44D-B3BE-7C2622A7F19F}"/>
              </a:ext>
            </a:extLst>
          </p:cNvPr>
          <p:cNvSpPr>
            <a:spLocks noGrp="1"/>
          </p:cNvSpPr>
          <p:nvPr>
            <p:ph type="title"/>
          </p:nvPr>
        </p:nvSpPr>
        <p:spPr>
          <a:xfrm>
            <a:off x="839788" y="365127"/>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38E082F1-BECD-B340-A59D-F0657EE9981C}"/>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D6C6603-75F1-B84D-91B5-AC0C513C3CE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999EF3EC-93A7-394F-BADD-6B64D3798A48}"/>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61693B0-16EA-5D4D-A05F-D5E2B136D84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A2978FC0-A38E-4045-9C73-0A6FA188A012}"/>
              </a:ext>
            </a:extLst>
          </p:cNvPr>
          <p:cNvSpPr>
            <a:spLocks noGrp="1"/>
          </p:cNvSpPr>
          <p:nvPr>
            <p:ph type="dt" sz="half" idx="10"/>
          </p:nvPr>
        </p:nvSpPr>
        <p:spPr>
          <a:xfrm>
            <a:off x="838200" y="6356352"/>
            <a:ext cx="2743200" cy="365125"/>
          </a:xfrm>
          <a:prstGeom prst="rect">
            <a:avLst/>
          </a:prstGeom>
        </p:spPr>
        <p:txBody>
          <a:bodyPr/>
          <a:lstStyle/>
          <a:p>
            <a:fld id="{F765CFD9-343B-A049-8940-5386D5C56461}" type="datetime1">
              <a:rPr lang="ko-KR" altLang="en-US" smtClean="0"/>
              <a:t>2023-08-26</a:t>
            </a:fld>
            <a:endParaRPr lang="en-KR"/>
          </a:p>
        </p:txBody>
      </p:sp>
      <p:sp>
        <p:nvSpPr>
          <p:cNvPr id="8" name="Footer Placeholder 7">
            <a:extLst>
              <a:ext uri="{FF2B5EF4-FFF2-40B4-BE49-F238E27FC236}">
                <a16:creationId xmlns:a16="http://schemas.microsoft.com/office/drawing/2014/main" id="{6915AABB-A47B-084E-8995-1F8B8EC3DAB5}"/>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D53987AD-A049-9647-8B2E-57D3B0046509}"/>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3866927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C55D-75C6-A848-969C-11A420E98216}"/>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C777954E-8E59-7843-B7D6-93E6F0631172}"/>
              </a:ext>
            </a:extLst>
          </p:cNvPr>
          <p:cNvSpPr>
            <a:spLocks noGrp="1"/>
          </p:cNvSpPr>
          <p:nvPr>
            <p:ph type="dt" sz="half" idx="10"/>
          </p:nvPr>
        </p:nvSpPr>
        <p:spPr>
          <a:xfrm>
            <a:off x="838200" y="6356352"/>
            <a:ext cx="2743200" cy="365125"/>
          </a:xfrm>
          <a:prstGeom prst="rect">
            <a:avLst/>
          </a:prstGeom>
        </p:spPr>
        <p:txBody>
          <a:bodyPr/>
          <a:lstStyle/>
          <a:p>
            <a:fld id="{5BB36647-691B-874B-A6B9-29891125B7AE}" type="datetime1">
              <a:rPr lang="ko-KR" altLang="en-US" smtClean="0"/>
              <a:t>2023-08-26</a:t>
            </a:fld>
            <a:endParaRPr lang="en-KR"/>
          </a:p>
        </p:txBody>
      </p:sp>
      <p:sp>
        <p:nvSpPr>
          <p:cNvPr id="4" name="Footer Placeholder 3">
            <a:extLst>
              <a:ext uri="{FF2B5EF4-FFF2-40B4-BE49-F238E27FC236}">
                <a16:creationId xmlns:a16="http://schemas.microsoft.com/office/drawing/2014/main" id="{F18FE97D-3D7D-844E-98AC-D950C7D37E8A}"/>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4BEEF4A0-FF7C-B641-A8E0-672D0310CD82}"/>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416894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E64A4-38DC-8849-BC7F-F2D381812DB6}"/>
              </a:ext>
            </a:extLst>
          </p:cNvPr>
          <p:cNvSpPr>
            <a:spLocks noGrp="1"/>
          </p:cNvSpPr>
          <p:nvPr>
            <p:ph type="dt" sz="half" idx="10"/>
          </p:nvPr>
        </p:nvSpPr>
        <p:spPr>
          <a:xfrm>
            <a:off x="838200" y="6356352"/>
            <a:ext cx="2743200" cy="365125"/>
          </a:xfrm>
          <a:prstGeom prst="rect">
            <a:avLst/>
          </a:prstGeom>
        </p:spPr>
        <p:txBody>
          <a:bodyPr/>
          <a:lstStyle/>
          <a:p>
            <a:fld id="{6DCAF340-C554-3742-9B38-F4E7347550CE}" type="datetime1">
              <a:rPr lang="ko-KR" altLang="en-US" smtClean="0"/>
              <a:t>2023-08-26</a:t>
            </a:fld>
            <a:endParaRPr lang="en-KR"/>
          </a:p>
        </p:txBody>
      </p:sp>
      <p:sp>
        <p:nvSpPr>
          <p:cNvPr id="3" name="Footer Placeholder 2">
            <a:extLst>
              <a:ext uri="{FF2B5EF4-FFF2-40B4-BE49-F238E27FC236}">
                <a16:creationId xmlns:a16="http://schemas.microsoft.com/office/drawing/2014/main" id="{7B907DB2-EEB3-9F41-920C-B93AD610058C}"/>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3C01F9B8-28B8-1641-A757-8B83337B4AD2}"/>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364250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14B81-700E-4444-9818-D167D48A7168}"/>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55726BAE-831A-8645-AE4B-356B300E2948}"/>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6FA7B885-6F4D-2E45-AEEB-109AD9587CC2}"/>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821BC9E-3BDA-9E4E-A029-E74B4141AA59}"/>
              </a:ext>
            </a:extLst>
          </p:cNvPr>
          <p:cNvSpPr>
            <a:spLocks noGrp="1"/>
          </p:cNvSpPr>
          <p:nvPr>
            <p:ph type="dt" sz="half" idx="10"/>
          </p:nvPr>
        </p:nvSpPr>
        <p:spPr>
          <a:xfrm>
            <a:off x="838200" y="6356352"/>
            <a:ext cx="2743200" cy="365125"/>
          </a:xfrm>
          <a:prstGeom prst="rect">
            <a:avLst/>
          </a:prstGeom>
        </p:spPr>
        <p:txBody>
          <a:bodyPr/>
          <a:lstStyle/>
          <a:p>
            <a:fld id="{A528142E-EAA9-E640-98D2-B9AF5F3B5BE6}" type="datetime1">
              <a:rPr lang="ko-KR" altLang="en-US" smtClean="0"/>
              <a:t>2023-08-26</a:t>
            </a:fld>
            <a:endParaRPr lang="en-KR"/>
          </a:p>
        </p:txBody>
      </p:sp>
      <p:sp>
        <p:nvSpPr>
          <p:cNvPr id="6" name="Footer Placeholder 5">
            <a:extLst>
              <a:ext uri="{FF2B5EF4-FFF2-40B4-BE49-F238E27FC236}">
                <a16:creationId xmlns:a16="http://schemas.microsoft.com/office/drawing/2014/main" id="{C6EB0194-5656-0A45-9E72-C4F0B64AA678}"/>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91E27E65-FE48-A345-8B62-D29EC1CDC451}"/>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202464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7731-A320-DB47-8946-3725B49D57FD}"/>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B54F79BB-CF6E-A544-8E8D-384F8B337254}"/>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KR"/>
          </a:p>
        </p:txBody>
      </p:sp>
      <p:sp>
        <p:nvSpPr>
          <p:cNvPr id="4" name="Text Placeholder 3">
            <a:extLst>
              <a:ext uri="{FF2B5EF4-FFF2-40B4-BE49-F238E27FC236}">
                <a16:creationId xmlns:a16="http://schemas.microsoft.com/office/drawing/2014/main" id="{54BCDDF7-FA13-E946-B987-AE9046430DA6}"/>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2303EC5-5077-A94D-BE9C-786BF656C1EA}"/>
              </a:ext>
            </a:extLst>
          </p:cNvPr>
          <p:cNvSpPr>
            <a:spLocks noGrp="1"/>
          </p:cNvSpPr>
          <p:nvPr>
            <p:ph type="dt" sz="half" idx="10"/>
          </p:nvPr>
        </p:nvSpPr>
        <p:spPr>
          <a:xfrm>
            <a:off x="838200" y="6356352"/>
            <a:ext cx="2743200" cy="365125"/>
          </a:xfrm>
          <a:prstGeom prst="rect">
            <a:avLst/>
          </a:prstGeom>
        </p:spPr>
        <p:txBody>
          <a:bodyPr/>
          <a:lstStyle/>
          <a:p>
            <a:fld id="{B52BB261-CC19-D142-872B-052E063BAD35}" type="datetime1">
              <a:rPr lang="ko-KR" altLang="en-US" smtClean="0"/>
              <a:t>2023-08-26</a:t>
            </a:fld>
            <a:endParaRPr lang="en-KR"/>
          </a:p>
        </p:txBody>
      </p:sp>
      <p:sp>
        <p:nvSpPr>
          <p:cNvPr id="6" name="Footer Placeholder 5">
            <a:extLst>
              <a:ext uri="{FF2B5EF4-FFF2-40B4-BE49-F238E27FC236}">
                <a16:creationId xmlns:a16="http://schemas.microsoft.com/office/drawing/2014/main" id="{9FF585EE-352F-C349-867A-F245993B1089}"/>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7ACE9F06-E150-114D-9A59-CCCBCEF17FF9}"/>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3608768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9930ED-481E-4E4B-BE72-FE7C08557473}"/>
              </a:ext>
            </a:extLst>
          </p:cNvPr>
          <p:cNvSpPr>
            <a:spLocks noGrp="1"/>
          </p:cNvSpPr>
          <p:nvPr>
            <p:ph type="title"/>
          </p:nvPr>
        </p:nvSpPr>
        <p:spPr>
          <a:xfrm>
            <a:off x="956272" y="365127"/>
            <a:ext cx="10335491" cy="1131161"/>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1C508EAB-3536-B44E-B549-0F897F4B5C38}"/>
              </a:ext>
            </a:extLst>
          </p:cNvPr>
          <p:cNvSpPr>
            <a:spLocks noGrp="1"/>
          </p:cNvSpPr>
          <p:nvPr>
            <p:ph type="body" idx="1"/>
          </p:nvPr>
        </p:nvSpPr>
        <p:spPr>
          <a:xfrm>
            <a:off x="956272" y="1825625"/>
            <a:ext cx="1039752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Footer Placeholder 4">
            <a:extLst>
              <a:ext uri="{FF2B5EF4-FFF2-40B4-BE49-F238E27FC236}">
                <a16:creationId xmlns:a16="http://schemas.microsoft.com/office/drawing/2014/main" id="{D282EFAE-58D1-B24A-A4A9-B2AF2BDA03E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KR"/>
          </a:p>
        </p:txBody>
      </p:sp>
      <p:sp>
        <p:nvSpPr>
          <p:cNvPr id="6" name="Slide Number Placeholder 5">
            <a:extLst>
              <a:ext uri="{FF2B5EF4-FFF2-40B4-BE49-F238E27FC236}">
                <a16:creationId xmlns:a16="http://schemas.microsoft.com/office/drawing/2014/main" id="{F14A1D91-E513-0B49-92B2-47EE8B3DF051}"/>
              </a:ext>
            </a:extLst>
          </p:cNvPr>
          <p:cNvSpPr>
            <a:spLocks noGrp="1"/>
          </p:cNvSpPr>
          <p:nvPr>
            <p:ph type="sldNum" sz="quarter" idx="4"/>
          </p:nvPr>
        </p:nvSpPr>
        <p:spPr>
          <a:xfrm>
            <a:off x="9318186"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883D30E-07AA-4246-8E4E-289004EA4189}" type="slidenum">
              <a:rPr lang="en-KR" smtClean="0"/>
              <a:t>‹#›</a:t>
            </a:fld>
            <a:endParaRPr lang="en-KR"/>
          </a:p>
        </p:txBody>
      </p:sp>
      <p:pic>
        <p:nvPicPr>
          <p:cNvPr id="7" name="Picture 12">
            <a:extLst>
              <a:ext uri="{FF2B5EF4-FFF2-40B4-BE49-F238E27FC236}">
                <a16:creationId xmlns:a16="http://schemas.microsoft.com/office/drawing/2014/main" id="{5B6892AF-0167-8348-B899-1366EF830628}"/>
              </a:ext>
            </a:extLst>
          </p:cNvPr>
          <p:cNvPicPr>
            <a:picLocks noChangeAspect="1"/>
          </p:cNvPicPr>
          <p:nvPr userDrawn="1"/>
        </p:nvPicPr>
        <p:blipFill rotWithShape="1">
          <a:blip r:embed="rId13"/>
          <a:srcRect l="31720" t="37530" r="29200" b="33613"/>
          <a:stretch/>
        </p:blipFill>
        <p:spPr>
          <a:xfrm>
            <a:off x="130614" y="6117747"/>
            <a:ext cx="839203" cy="643270"/>
          </a:xfrm>
          <a:prstGeom prst="rect">
            <a:avLst/>
          </a:prstGeom>
        </p:spPr>
      </p:pic>
    </p:spTree>
    <p:extLst>
      <p:ext uri="{BB962C8B-B14F-4D97-AF65-F5344CB8AC3E}">
        <p14:creationId xmlns:p14="http://schemas.microsoft.com/office/powerpoint/2010/main" val="4697655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K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9930ED-481E-4E4B-BE72-FE7C08557473}"/>
              </a:ext>
            </a:extLst>
          </p:cNvPr>
          <p:cNvSpPr>
            <a:spLocks noGrp="1"/>
          </p:cNvSpPr>
          <p:nvPr>
            <p:ph type="title"/>
          </p:nvPr>
        </p:nvSpPr>
        <p:spPr>
          <a:xfrm>
            <a:off x="956272" y="365127"/>
            <a:ext cx="10335491" cy="1131161"/>
          </a:xfrm>
          <a:prstGeom prst="rect">
            <a:avLst/>
          </a:prstGeom>
        </p:spPr>
        <p:txBody>
          <a:bodyPr vert="horz" lIns="91440" tIns="45720" rIns="91440" bIns="45720" rtlCol="0" anchor="ctr">
            <a:normAutofit/>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1C508EAB-3536-B44E-B549-0F897F4B5C38}"/>
              </a:ext>
            </a:extLst>
          </p:cNvPr>
          <p:cNvSpPr>
            <a:spLocks noGrp="1"/>
          </p:cNvSpPr>
          <p:nvPr>
            <p:ph type="body" idx="1"/>
          </p:nvPr>
        </p:nvSpPr>
        <p:spPr>
          <a:xfrm>
            <a:off x="956272" y="1825625"/>
            <a:ext cx="1039752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Footer Placeholder 4">
            <a:extLst>
              <a:ext uri="{FF2B5EF4-FFF2-40B4-BE49-F238E27FC236}">
                <a16:creationId xmlns:a16="http://schemas.microsoft.com/office/drawing/2014/main" id="{D282EFAE-58D1-B24A-A4A9-B2AF2BDA03E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F14A1D91-E513-0B49-92B2-47EE8B3DF051}"/>
              </a:ext>
            </a:extLst>
          </p:cNvPr>
          <p:cNvSpPr>
            <a:spLocks noGrp="1"/>
          </p:cNvSpPr>
          <p:nvPr>
            <p:ph type="sldNum" sz="quarter" idx="4"/>
          </p:nvPr>
        </p:nvSpPr>
        <p:spPr>
          <a:xfrm>
            <a:off x="9318186"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883D30E-07AA-4246-8E4E-289004EA4189}" type="slidenum">
              <a:rPr lang="x-none" smtClean="0"/>
              <a:t>‹#›</a:t>
            </a:fld>
            <a:endParaRPr lang="x-none"/>
          </a:p>
        </p:txBody>
      </p:sp>
      <p:pic>
        <p:nvPicPr>
          <p:cNvPr id="7" name="Picture 12">
            <a:extLst>
              <a:ext uri="{FF2B5EF4-FFF2-40B4-BE49-F238E27FC236}">
                <a16:creationId xmlns:a16="http://schemas.microsoft.com/office/drawing/2014/main" id="{5B6892AF-0167-8348-B899-1366EF830628}"/>
              </a:ext>
            </a:extLst>
          </p:cNvPr>
          <p:cNvPicPr>
            <a:picLocks noChangeAspect="1"/>
          </p:cNvPicPr>
          <p:nvPr userDrawn="1"/>
        </p:nvPicPr>
        <p:blipFill rotWithShape="1">
          <a:blip r:embed="rId13"/>
          <a:srcRect l="31720" t="37530" r="29200" b="33613"/>
          <a:stretch/>
        </p:blipFill>
        <p:spPr>
          <a:xfrm>
            <a:off x="130614" y="6117747"/>
            <a:ext cx="839203" cy="643270"/>
          </a:xfrm>
          <a:prstGeom prst="rect">
            <a:avLst/>
          </a:prstGeom>
        </p:spPr>
      </p:pic>
    </p:spTree>
    <p:extLst>
      <p:ext uri="{BB962C8B-B14F-4D97-AF65-F5344CB8AC3E}">
        <p14:creationId xmlns:p14="http://schemas.microsoft.com/office/powerpoint/2010/main" val="405990192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x-non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hyperlink" Target="https://n.news.naver.com/mnews/article/001/0014068979?sid=004"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89C2B2C-91CD-E142-B35D-E2E56B4DAE5E}"/>
              </a:ext>
            </a:extLst>
          </p:cNvPr>
          <p:cNvSpPr>
            <a:spLocks noGrp="1"/>
          </p:cNvSpPr>
          <p:nvPr>
            <p:ph type="sldNum" sz="quarter" idx="12"/>
          </p:nvPr>
        </p:nvSpPr>
        <p:spPr/>
        <p:txBody>
          <a:bodyPr/>
          <a:lstStyle/>
          <a:p>
            <a:fld id="{7883D30E-07AA-4246-8E4E-289004EA4189}" type="slidenum">
              <a:rPr lang="en-KR" sz="1400" smtClean="0">
                <a:solidFill>
                  <a:schemeClr val="bg1"/>
                </a:solidFill>
                <a:latin typeface="Calibri" panose="020F0502020204030204" pitchFamily="34" charset="0"/>
                <a:cs typeface="Calibri" panose="020F0502020204030204" pitchFamily="34" charset="0"/>
              </a:rPr>
              <a:t>0</a:t>
            </a:fld>
            <a:endParaRPr lang="en-KR" sz="1400">
              <a:solidFill>
                <a:schemeClr val="bg1"/>
              </a:solidFill>
              <a:latin typeface="Calibri" panose="020F0502020204030204" pitchFamily="34" charset="0"/>
              <a:cs typeface="Calibri" panose="020F0502020204030204" pitchFamily="34" charset="0"/>
            </a:endParaRPr>
          </a:p>
        </p:txBody>
      </p:sp>
      <p:grpSp>
        <p:nvGrpSpPr>
          <p:cNvPr id="10" name="그룹 9">
            <a:extLst>
              <a:ext uri="{FF2B5EF4-FFF2-40B4-BE49-F238E27FC236}">
                <a16:creationId xmlns:a16="http://schemas.microsoft.com/office/drawing/2014/main" id="{4E8AAA2E-604D-FA4A-B6E0-A38BA5DA262C}"/>
              </a:ext>
            </a:extLst>
          </p:cNvPr>
          <p:cNvGrpSpPr/>
          <p:nvPr/>
        </p:nvGrpSpPr>
        <p:grpSpPr>
          <a:xfrm>
            <a:off x="846310" y="1874775"/>
            <a:ext cx="10712611" cy="2658164"/>
            <a:chOff x="804283" y="3954764"/>
            <a:chExt cx="10712611" cy="1181589"/>
          </a:xfrm>
        </p:grpSpPr>
        <p:cxnSp>
          <p:nvCxnSpPr>
            <p:cNvPr id="6" name="직선 연결선[R] 5">
              <a:extLst>
                <a:ext uri="{FF2B5EF4-FFF2-40B4-BE49-F238E27FC236}">
                  <a16:creationId xmlns:a16="http://schemas.microsoft.com/office/drawing/2014/main" id="{D260D9F4-53D9-C546-ABD0-6B2DB971826C}"/>
                </a:ext>
              </a:extLst>
            </p:cNvPr>
            <p:cNvCxnSpPr>
              <a:cxnSpLocks/>
            </p:cNvCxnSpPr>
            <p:nvPr/>
          </p:nvCxnSpPr>
          <p:spPr>
            <a:xfrm>
              <a:off x="804283" y="4397276"/>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A51BC7-14CF-6F48-BF75-BE8B8B9881A5}"/>
                </a:ext>
              </a:extLst>
            </p:cNvPr>
            <p:cNvSpPr txBox="1"/>
            <p:nvPr/>
          </p:nvSpPr>
          <p:spPr>
            <a:xfrm>
              <a:off x="804283" y="3954764"/>
              <a:ext cx="10712611" cy="424113"/>
            </a:xfrm>
            <a:prstGeom prst="rect">
              <a:avLst/>
            </a:prstGeom>
            <a:noFill/>
          </p:spPr>
          <p:txBody>
            <a:bodyPr wrap="square" rtlCol="0">
              <a:spAutoFit/>
            </a:bodyPr>
            <a:lstStyle/>
            <a:p>
              <a:r>
                <a:rPr kumimoji="1" lang="en-US" altLang="ko-KR" sz="2800" b="1" dirty="0"/>
                <a:t>TNT</a:t>
              </a:r>
              <a:r>
                <a:rPr kumimoji="1" lang="ko-KR" altLang="en-US" sz="2800" b="1" dirty="0"/>
                <a:t> 컴퓨터 비전</a:t>
              </a:r>
              <a:r>
                <a:rPr kumimoji="1" lang="en-US" altLang="ko-KR" sz="2800" b="1" dirty="0"/>
                <a:t>(</a:t>
              </a:r>
              <a:r>
                <a:rPr kumimoji="1" lang="ko-KR" altLang="en-US" sz="2800" b="1" dirty="0" err="1"/>
                <a:t>율전</a:t>
              </a:r>
              <a:r>
                <a:rPr kumimoji="1" lang="en-US" altLang="ko-KR" sz="2800" b="1" dirty="0"/>
                <a:t>) </a:t>
              </a:r>
              <a:r>
                <a:rPr kumimoji="1" lang="ko-KR" altLang="en-US" sz="2800" b="1" dirty="0"/>
                <a:t>팀</a:t>
              </a:r>
              <a:endParaRPr kumimoji="1" lang="en-US" altLang="ko-KR" sz="2800" b="1" dirty="0"/>
            </a:p>
            <a:p>
              <a:r>
                <a:rPr kumimoji="1" lang="en-US" altLang="ko-KR" sz="2800" b="1" dirty="0"/>
                <a:t>OBYB</a:t>
              </a:r>
              <a:r>
                <a:rPr kumimoji="1" lang="ko-KR" altLang="en-US" sz="2800" b="1" dirty="0"/>
                <a:t> 발표 자료</a:t>
              </a:r>
              <a:endParaRPr kumimoji="1" lang="en-US" altLang="ko-Kore-KR" sz="2800" b="1" dirty="0"/>
            </a:p>
          </p:txBody>
        </p:sp>
        <p:sp>
          <p:nvSpPr>
            <p:cNvPr id="8" name="TextBox 7">
              <a:extLst>
                <a:ext uri="{FF2B5EF4-FFF2-40B4-BE49-F238E27FC236}">
                  <a16:creationId xmlns:a16="http://schemas.microsoft.com/office/drawing/2014/main" id="{894DF41C-9AF5-F84C-A87A-7342F34147CA}"/>
                </a:ext>
              </a:extLst>
            </p:cNvPr>
            <p:cNvSpPr txBox="1"/>
            <p:nvPr/>
          </p:nvSpPr>
          <p:spPr>
            <a:xfrm>
              <a:off x="8709286" y="4882341"/>
              <a:ext cx="2704588" cy="254012"/>
            </a:xfrm>
            <a:prstGeom prst="rect">
              <a:avLst/>
            </a:prstGeom>
            <a:noFill/>
          </p:spPr>
          <p:txBody>
            <a:bodyPr wrap="none" rtlCol="0">
              <a:spAutoFit/>
            </a:bodyPr>
            <a:lstStyle/>
            <a:p>
              <a:pPr algn="r">
                <a:lnSpc>
                  <a:spcPct val="120000"/>
                </a:lnSpc>
              </a:pPr>
              <a:r>
                <a:rPr kumimoji="1" lang="en-US" altLang="ko-KR" sz="2800" b="1" dirty="0"/>
                <a:t>2023</a:t>
              </a:r>
              <a:r>
                <a:rPr kumimoji="1" lang="ko-KR" altLang="en-US" sz="2800" b="1" dirty="0"/>
                <a:t>년 </a:t>
              </a:r>
              <a:r>
                <a:rPr kumimoji="1" lang="en-US" altLang="ko-KR" sz="2800" b="1" dirty="0"/>
                <a:t>8</a:t>
              </a:r>
              <a:r>
                <a:rPr kumimoji="1" lang="ko-KR" altLang="en-US" sz="2800" b="1" dirty="0"/>
                <a:t>월 </a:t>
              </a:r>
              <a:r>
                <a:rPr kumimoji="1" lang="en-US" altLang="ko-KR" sz="2800" b="1" dirty="0"/>
                <a:t>26</a:t>
              </a:r>
              <a:r>
                <a:rPr kumimoji="1" lang="ko-KR" altLang="en-US" sz="2800" b="1" dirty="0"/>
                <a:t>일</a:t>
              </a:r>
              <a:endParaRPr kumimoji="1" lang="en-US" altLang="ko-Kore-KR" sz="3200" dirty="0"/>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9</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ko-KR" sz="3600" b="1" dirty="0">
                <a:latin typeface="Calibri" panose="020F0502020204030204" pitchFamily="34" charset="0"/>
                <a:cs typeface="Calibri" panose="020F0502020204030204" pitchFamily="34" charset="0"/>
              </a:rPr>
              <a:t>Week02 </a:t>
            </a:r>
            <a:r>
              <a:rPr lang="en-US" altLang="ko-KR" sz="3600" b="1" dirty="0">
                <a:solidFill>
                  <a:srgbClr val="FF0000"/>
                </a:solidFill>
                <a:latin typeface="Calibri" panose="020F0502020204030204" pitchFamily="34" charset="0"/>
                <a:cs typeface="Calibri" panose="020F0502020204030204" pitchFamily="34" charset="0"/>
              </a:rPr>
              <a:t>Vit</a:t>
            </a:r>
            <a:endParaRPr lang="ko-Kore-KR" altLang="en-US" sz="3600" b="1" dirty="0">
              <a:solidFill>
                <a:srgbClr val="FF0000"/>
              </a:solidFill>
              <a:latin typeface="Calibri" panose="020F0502020204030204" pitchFamily="34" charset="0"/>
              <a:cs typeface="Calibri" panose="020F0502020204030204" pitchFamily="34" charset="0"/>
            </a:endParaRPr>
          </a:p>
        </p:txBody>
      </p:sp>
      <p:sp>
        <p:nvSpPr>
          <p:cNvPr id="2" name="내용 개체 틀 2">
            <a:extLst>
              <a:ext uri="{FF2B5EF4-FFF2-40B4-BE49-F238E27FC236}">
                <a16:creationId xmlns:a16="http://schemas.microsoft.com/office/drawing/2014/main" id="{4DEC4315-F179-73C2-0772-4D4F52987369}"/>
              </a:ext>
            </a:extLst>
          </p:cNvPr>
          <p:cNvSpPr txBox="1">
            <a:spLocks/>
          </p:cNvSpPr>
          <p:nvPr/>
        </p:nvSpPr>
        <p:spPr>
          <a:xfrm>
            <a:off x="7515497" y="448681"/>
            <a:ext cx="4168503" cy="7027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1" lang="en-US" altLang="x-none" sz="2400" dirty="0"/>
              <a:t>An Image is Worth 16x16 Words</a:t>
            </a:r>
          </a:p>
        </p:txBody>
      </p:sp>
      <p:sp>
        <p:nvSpPr>
          <p:cNvPr id="3" name="직사각형 2">
            <a:extLst>
              <a:ext uri="{FF2B5EF4-FFF2-40B4-BE49-F238E27FC236}">
                <a16:creationId xmlns:a16="http://schemas.microsoft.com/office/drawing/2014/main" id="{53D418BB-425F-BFBD-CF91-2EAC2E888D48}"/>
              </a:ext>
            </a:extLst>
          </p:cNvPr>
          <p:cNvSpPr/>
          <p:nvPr/>
        </p:nvSpPr>
        <p:spPr>
          <a:xfrm>
            <a:off x="435571" y="1282700"/>
            <a:ext cx="4084177"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dirty="0">
                <a:ln>
                  <a:noFill/>
                </a:ln>
                <a:solidFill>
                  <a:prstClr val="white"/>
                </a:solidFill>
                <a:effectLst/>
                <a:uLnTx/>
                <a:uFillTx/>
                <a:ea typeface="+mn-ea"/>
                <a:cs typeface="+mn-cs"/>
              </a:rPr>
              <a:t>Application of Transformer in CV</a:t>
            </a:r>
            <a:endParaRPr kumimoji="1" lang="x-none" altLang="en-US" sz="2000" b="1" i="0" u="none" strike="noStrike" kern="1200" cap="none" spc="0" normalizeH="0" baseline="0" noProof="0" dirty="0">
              <a:ln>
                <a:noFill/>
              </a:ln>
              <a:solidFill>
                <a:prstClr val="white"/>
              </a:solidFill>
              <a:effectLst/>
              <a:uLnTx/>
              <a:uFillTx/>
              <a:ea typeface="+mn-ea"/>
              <a:cs typeface="+mn-cs"/>
            </a:endParaRPr>
          </a:p>
        </p:txBody>
      </p:sp>
      <p:sp>
        <p:nvSpPr>
          <p:cNvPr id="4" name="내용 개체 틀 2">
            <a:extLst>
              <a:ext uri="{FF2B5EF4-FFF2-40B4-BE49-F238E27FC236}">
                <a16:creationId xmlns:a16="http://schemas.microsoft.com/office/drawing/2014/main" id="{5B8FA95A-D367-90F0-1619-2C037ECA335A}"/>
              </a:ext>
            </a:extLst>
          </p:cNvPr>
          <p:cNvSpPr txBox="1">
            <a:spLocks/>
          </p:cNvSpPr>
          <p:nvPr/>
        </p:nvSpPr>
        <p:spPr>
          <a:xfrm>
            <a:off x="604310" y="2506662"/>
            <a:ext cx="8888033"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7500" indent="-317500">
              <a:lnSpc>
                <a:spcPct val="150000"/>
              </a:lnSpc>
            </a:pPr>
            <a:r>
              <a:rPr kumimoji="1" lang="en-US" altLang="ko-KR" sz="2000" dirty="0"/>
              <a:t>Transformer</a:t>
            </a:r>
            <a:r>
              <a:rPr kumimoji="1" lang="ko-KR" altLang="en-US" sz="2000" dirty="0"/>
              <a:t>는 자연어 처리에서 큰 성공을 거둠</a:t>
            </a:r>
            <a:r>
              <a:rPr kumimoji="1" lang="en-US" altLang="ko-KR" sz="2000" dirty="0"/>
              <a:t>. </a:t>
            </a:r>
            <a:r>
              <a:rPr kumimoji="1" lang="ko-KR" altLang="en-US" sz="2000" dirty="0"/>
              <a:t>따라서 이미지 처리 분야에도 이를 적용해 보려 함</a:t>
            </a:r>
            <a:r>
              <a:rPr kumimoji="1" lang="en-US" altLang="ko-KR" sz="2000" dirty="0"/>
              <a:t>. </a:t>
            </a:r>
          </a:p>
          <a:p>
            <a:pPr marL="317500" indent="-317500">
              <a:lnSpc>
                <a:spcPct val="150000"/>
              </a:lnSpc>
            </a:pPr>
            <a:r>
              <a:rPr kumimoji="1" lang="en-US" altLang="ko-KR" sz="2000" dirty="0"/>
              <a:t>Transformer </a:t>
            </a:r>
            <a:r>
              <a:rPr kumimoji="1" lang="ko-KR" altLang="en-US" sz="2000" dirty="0"/>
              <a:t>의 장점</a:t>
            </a:r>
            <a:r>
              <a:rPr kumimoji="1" lang="en-US" altLang="ko-KR" sz="2000" dirty="0"/>
              <a:t>: </a:t>
            </a:r>
            <a:r>
              <a:rPr kumimoji="1" lang="ko-KR" altLang="en-US" sz="2000" dirty="0"/>
              <a:t>계산이 효율적이고</a:t>
            </a:r>
            <a:r>
              <a:rPr kumimoji="1" lang="en-US" altLang="ko-KR" sz="2000" dirty="0"/>
              <a:t>, </a:t>
            </a:r>
            <a:r>
              <a:rPr kumimoji="1" lang="ko-KR" altLang="en-US" sz="2000" dirty="0"/>
              <a:t>데이터 크기가 커져도 모델이 잘 포화되지 않음</a:t>
            </a:r>
            <a:endParaRPr kumimoji="1" lang="en-US" altLang="ko-KR" sz="2000" dirty="0"/>
          </a:p>
          <a:p>
            <a:pPr marL="317500" indent="-317500">
              <a:lnSpc>
                <a:spcPct val="150000"/>
              </a:lnSpc>
            </a:pPr>
            <a:r>
              <a:rPr kumimoji="1" lang="ko-KR" altLang="en-US" sz="2000" dirty="0"/>
              <a:t>학습 시에 이미지를 </a:t>
            </a:r>
            <a:r>
              <a:rPr kumimoji="1" lang="en-US" altLang="ko-KR" sz="2000" dirty="0"/>
              <a:t>Patch</a:t>
            </a:r>
            <a:r>
              <a:rPr kumimoji="1" lang="ko-KR" altLang="en-US" sz="2000" dirty="0"/>
              <a:t>로 분할 후 </a:t>
            </a:r>
            <a:r>
              <a:rPr kumimoji="1" lang="en-US" altLang="ko-KR" sz="2000" dirty="0"/>
              <a:t>Sequence</a:t>
            </a:r>
            <a:r>
              <a:rPr kumimoji="1" lang="ko-KR" altLang="en-US" sz="2000" dirty="0"/>
              <a:t>로 입력</a:t>
            </a:r>
            <a:r>
              <a:rPr kumimoji="1" lang="en-US" altLang="ko-KR" sz="2000" dirty="0"/>
              <a:t>, NLP</a:t>
            </a:r>
            <a:r>
              <a:rPr kumimoji="1" lang="ko-KR" altLang="en-US" sz="2000" dirty="0"/>
              <a:t>에서 단어</a:t>
            </a:r>
            <a:r>
              <a:rPr kumimoji="1" lang="en-US" altLang="ko-KR" sz="2000" dirty="0"/>
              <a:t>(Word)</a:t>
            </a:r>
            <a:r>
              <a:rPr kumimoji="1" lang="ko-KR" altLang="en-US" sz="2000" dirty="0"/>
              <a:t>가  입력되는 방식과 동일	 </a:t>
            </a:r>
            <a:r>
              <a:rPr kumimoji="1" lang="en-US" altLang="ko-KR" sz="2000" dirty="0"/>
              <a:t>( ∵ "IMAGE IS WORTH 16X16 WORDS")</a:t>
            </a:r>
          </a:p>
          <a:p>
            <a:pPr marL="317500" indent="-317500">
              <a:lnSpc>
                <a:spcPct val="150000"/>
              </a:lnSpc>
            </a:pPr>
            <a:endParaRPr kumimoji="1" lang="en-US" altLang="ko-KR" sz="2000" dirty="0"/>
          </a:p>
          <a:p>
            <a:pPr marL="317500" indent="-317500">
              <a:lnSpc>
                <a:spcPct val="150000"/>
              </a:lnSpc>
            </a:pPr>
            <a:endParaRPr kumimoji="1" lang="en-US" altLang="ko-KR" sz="2000" dirty="0"/>
          </a:p>
          <a:p>
            <a:pPr marL="317500" indent="-317500">
              <a:lnSpc>
                <a:spcPct val="150000"/>
              </a:lnSpc>
            </a:pPr>
            <a:endParaRPr kumimoji="1" lang="en-US" altLang="ko-Kore-KR" sz="2000" dirty="0"/>
          </a:p>
        </p:txBody>
      </p:sp>
    </p:spTree>
    <p:extLst>
      <p:ext uri="{BB962C8B-B14F-4D97-AF65-F5344CB8AC3E}">
        <p14:creationId xmlns:p14="http://schemas.microsoft.com/office/powerpoint/2010/main" val="152169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10</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ko-KR" sz="3600" b="1" dirty="0">
                <a:latin typeface="Calibri" panose="020F0502020204030204" pitchFamily="34" charset="0"/>
                <a:cs typeface="Calibri" panose="020F0502020204030204" pitchFamily="34" charset="0"/>
              </a:rPr>
              <a:t>Week02 </a:t>
            </a:r>
            <a:r>
              <a:rPr lang="en-US" altLang="ko-KR" sz="3600" b="1" dirty="0">
                <a:solidFill>
                  <a:srgbClr val="FF0000"/>
                </a:solidFill>
                <a:latin typeface="Calibri" panose="020F0502020204030204" pitchFamily="34" charset="0"/>
                <a:cs typeface="Calibri" panose="020F0502020204030204" pitchFamily="34" charset="0"/>
              </a:rPr>
              <a:t>Vit</a:t>
            </a:r>
            <a:endParaRPr lang="ko-Kore-KR" altLang="en-US" sz="3600" b="1" dirty="0">
              <a:solidFill>
                <a:srgbClr val="FF0000"/>
              </a:solidFill>
              <a:latin typeface="Calibri" panose="020F0502020204030204" pitchFamily="34" charset="0"/>
              <a:cs typeface="Calibri" panose="020F0502020204030204" pitchFamily="34" charset="0"/>
            </a:endParaRPr>
          </a:p>
        </p:txBody>
      </p:sp>
      <p:sp>
        <p:nvSpPr>
          <p:cNvPr id="2" name="내용 개체 틀 2">
            <a:extLst>
              <a:ext uri="{FF2B5EF4-FFF2-40B4-BE49-F238E27FC236}">
                <a16:creationId xmlns:a16="http://schemas.microsoft.com/office/drawing/2014/main" id="{4DEC4315-F179-73C2-0772-4D4F52987369}"/>
              </a:ext>
            </a:extLst>
          </p:cNvPr>
          <p:cNvSpPr txBox="1">
            <a:spLocks/>
          </p:cNvSpPr>
          <p:nvPr/>
        </p:nvSpPr>
        <p:spPr>
          <a:xfrm>
            <a:off x="7515497" y="448681"/>
            <a:ext cx="4168503" cy="7027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1" lang="en-US" altLang="x-none" sz="2400" dirty="0"/>
              <a:t>An Image is Worth 16x16 Words</a:t>
            </a:r>
          </a:p>
        </p:txBody>
      </p:sp>
      <p:sp>
        <p:nvSpPr>
          <p:cNvPr id="3" name="직사각형 2">
            <a:extLst>
              <a:ext uri="{FF2B5EF4-FFF2-40B4-BE49-F238E27FC236}">
                <a16:creationId xmlns:a16="http://schemas.microsoft.com/office/drawing/2014/main" id="{53D418BB-425F-BFBD-CF91-2EAC2E888D48}"/>
              </a:ext>
            </a:extLst>
          </p:cNvPr>
          <p:cNvSpPr/>
          <p:nvPr/>
        </p:nvSpPr>
        <p:spPr>
          <a:xfrm>
            <a:off x="435571" y="1282700"/>
            <a:ext cx="4084177"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dirty="0">
                <a:ln>
                  <a:noFill/>
                </a:ln>
                <a:solidFill>
                  <a:prstClr val="white"/>
                </a:solidFill>
                <a:effectLst/>
                <a:uLnTx/>
                <a:uFillTx/>
                <a:ea typeface="+mn-ea"/>
                <a:cs typeface="+mn-cs"/>
              </a:rPr>
              <a:t>Inspecting </a:t>
            </a:r>
            <a:r>
              <a:rPr kumimoji="1" lang="en-US" altLang="en-US" sz="2000" b="1" i="0" u="none" strike="noStrike" kern="1200" cap="none" spc="0" normalizeH="0" baseline="0" noProof="0" dirty="0" err="1">
                <a:ln>
                  <a:noFill/>
                </a:ln>
                <a:solidFill>
                  <a:prstClr val="white"/>
                </a:solidFill>
                <a:effectLst/>
                <a:uLnTx/>
                <a:uFillTx/>
                <a:ea typeface="+mn-ea"/>
                <a:cs typeface="+mn-cs"/>
              </a:rPr>
              <a:t>ViT</a:t>
            </a:r>
            <a:endParaRPr kumimoji="1" lang="x-none" altLang="en-US" sz="2000" b="1" i="0" u="none" strike="noStrike" kern="1200" cap="none" spc="0" normalizeH="0" baseline="0" noProof="0" dirty="0">
              <a:ln>
                <a:noFill/>
              </a:ln>
              <a:solidFill>
                <a:prstClr val="white"/>
              </a:solidFill>
              <a:effectLst/>
              <a:uLnTx/>
              <a:uFillTx/>
              <a:ea typeface="+mn-ea"/>
              <a:cs typeface="+mn-cs"/>
            </a:endParaRPr>
          </a:p>
        </p:txBody>
      </p:sp>
      <p:pic>
        <p:nvPicPr>
          <p:cNvPr id="6" name="Picture 2">
            <a:extLst>
              <a:ext uri="{FF2B5EF4-FFF2-40B4-BE49-F238E27FC236}">
                <a16:creationId xmlns:a16="http://schemas.microsoft.com/office/drawing/2014/main" id="{877B29A8-3825-EA99-02EB-500D03A27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71" y="2459355"/>
            <a:ext cx="1170622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94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11</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ko-KR" sz="3600" b="1" dirty="0">
                <a:latin typeface="Calibri" panose="020F0502020204030204" pitchFamily="34" charset="0"/>
                <a:cs typeface="Calibri" panose="020F0502020204030204" pitchFamily="34" charset="0"/>
              </a:rPr>
              <a:t>Week02 </a:t>
            </a:r>
            <a:r>
              <a:rPr lang="en-US" altLang="ko-KR" sz="3600" b="1" dirty="0">
                <a:solidFill>
                  <a:srgbClr val="FF0000"/>
                </a:solidFill>
                <a:latin typeface="Calibri" panose="020F0502020204030204" pitchFamily="34" charset="0"/>
                <a:cs typeface="Calibri" panose="020F0502020204030204" pitchFamily="34" charset="0"/>
              </a:rPr>
              <a:t>Vit</a:t>
            </a:r>
            <a:endParaRPr lang="ko-Kore-KR" altLang="en-US" sz="3600" b="1" dirty="0">
              <a:solidFill>
                <a:srgbClr val="FF0000"/>
              </a:solidFill>
              <a:latin typeface="Calibri" panose="020F0502020204030204" pitchFamily="34" charset="0"/>
              <a:cs typeface="Calibri" panose="020F0502020204030204" pitchFamily="34" charset="0"/>
            </a:endParaRPr>
          </a:p>
        </p:txBody>
      </p:sp>
      <p:sp>
        <p:nvSpPr>
          <p:cNvPr id="2" name="내용 개체 틀 2">
            <a:extLst>
              <a:ext uri="{FF2B5EF4-FFF2-40B4-BE49-F238E27FC236}">
                <a16:creationId xmlns:a16="http://schemas.microsoft.com/office/drawing/2014/main" id="{4DEC4315-F179-73C2-0772-4D4F52987369}"/>
              </a:ext>
            </a:extLst>
          </p:cNvPr>
          <p:cNvSpPr txBox="1">
            <a:spLocks/>
          </p:cNvSpPr>
          <p:nvPr/>
        </p:nvSpPr>
        <p:spPr>
          <a:xfrm>
            <a:off x="7515497" y="448681"/>
            <a:ext cx="4168503" cy="7027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1" lang="en-US" altLang="x-none" sz="2400" dirty="0"/>
              <a:t>An Image is Worth 16x16 Words</a:t>
            </a:r>
          </a:p>
        </p:txBody>
      </p:sp>
      <p:sp>
        <p:nvSpPr>
          <p:cNvPr id="3" name="직사각형 2">
            <a:extLst>
              <a:ext uri="{FF2B5EF4-FFF2-40B4-BE49-F238E27FC236}">
                <a16:creationId xmlns:a16="http://schemas.microsoft.com/office/drawing/2014/main" id="{53D418BB-425F-BFBD-CF91-2EAC2E888D48}"/>
              </a:ext>
            </a:extLst>
          </p:cNvPr>
          <p:cNvSpPr/>
          <p:nvPr/>
        </p:nvSpPr>
        <p:spPr>
          <a:xfrm>
            <a:off x="435572" y="1282700"/>
            <a:ext cx="2595012"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dirty="0">
                <a:solidFill>
                  <a:prstClr val="white"/>
                </a:solidFill>
              </a:rPr>
              <a:t>Conclusion</a:t>
            </a:r>
            <a:endParaRPr kumimoji="1" lang="x-none" altLang="en-US" sz="2000" b="1" i="0" u="none" strike="noStrike" kern="1200" cap="none" spc="0" normalizeH="0" baseline="0" noProof="0" dirty="0">
              <a:ln>
                <a:noFill/>
              </a:ln>
              <a:solidFill>
                <a:prstClr val="white"/>
              </a:solidFill>
              <a:effectLst/>
              <a:uLnTx/>
              <a:uFillTx/>
              <a:ea typeface="+mn-ea"/>
              <a:cs typeface="+mn-cs"/>
            </a:endParaRPr>
          </a:p>
        </p:txBody>
      </p:sp>
      <p:sp>
        <p:nvSpPr>
          <p:cNvPr id="4" name="내용 개체 틀 2">
            <a:extLst>
              <a:ext uri="{FF2B5EF4-FFF2-40B4-BE49-F238E27FC236}">
                <a16:creationId xmlns:a16="http://schemas.microsoft.com/office/drawing/2014/main" id="{5B8FA95A-D367-90F0-1619-2C037ECA335A}"/>
              </a:ext>
            </a:extLst>
          </p:cNvPr>
          <p:cNvSpPr txBox="1">
            <a:spLocks/>
          </p:cNvSpPr>
          <p:nvPr/>
        </p:nvSpPr>
        <p:spPr>
          <a:xfrm>
            <a:off x="1370664" y="2200272"/>
            <a:ext cx="8888033"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1" lang="en-US" altLang="ko-KR" sz="2000" dirty="0"/>
              <a:t>Conclusion: </a:t>
            </a:r>
            <a:br>
              <a:rPr kumimoji="1" lang="en-US" altLang="ko-KR" sz="2000" dirty="0"/>
            </a:br>
            <a:r>
              <a:rPr kumimoji="1" lang="en-US" altLang="ko-KR" sz="2000" dirty="0"/>
              <a:t>1. “Image-specific Inductive Bias” </a:t>
            </a:r>
            <a:r>
              <a:rPr kumimoji="1" lang="ko-KR" altLang="en-US" sz="2000" dirty="0"/>
              <a:t>가 없는 </a:t>
            </a:r>
            <a:r>
              <a:rPr kumimoji="1" lang="en-US" altLang="ko-KR" sz="2000" dirty="0"/>
              <a:t>Self-Attention </a:t>
            </a:r>
            <a:r>
              <a:rPr kumimoji="1" lang="ko-KR" altLang="en-US" sz="2000" dirty="0"/>
              <a:t>적용</a:t>
            </a:r>
            <a:br>
              <a:rPr kumimoji="1" lang="ko-KR" altLang="en-US" sz="2000" dirty="0"/>
            </a:br>
            <a:r>
              <a:rPr kumimoji="1" lang="en-US" altLang="ko-KR" sz="2000" dirty="0"/>
              <a:t>2. Large Dataset (JFT-300M)</a:t>
            </a:r>
            <a:r>
              <a:rPr kumimoji="1" lang="ko-KR" altLang="en-US" sz="2000" dirty="0"/>
              <a:t>에서 정확도가 높음</a:t>
            </a:r>
            <a:r>
              <a:rPr kumimoji="1" lang="en-US" altLang="ko-KR" sz="2000" dirty="0"/>
              <a:t>, </a:t>
            </a:r>
            <a:r>
              <a:rPr kumimoji="1" lang="ko-KR" altLang="en-US" sz="2000" dirty="0"/>
              <a:t>사전 학습 비용이 상대적으로 저렴</a:t>
            </a:r>
            <a:br>
              <a:rPr kumimoji="1" lang="ko-KR" altLang="en-US" sz="2000" dirty="0"/>
            </a:br>
            <a:br>
              <a:rPr kumimoji="1" lang="ko-KR" altLang="en-US" sz="2000" dirty="0"/>
            </a:br>
            <a:r>
              <a:rPr kumimoji="1" lang="en-US" altLang="ko-KR" sz="2000" dirty="0"/>
              <a:t>Future works: </a:t>
            </a:r>
            <a:br>
              <a:rPr kumimoji="1" lang="en-US" altLang="ko-KR" sz="2000" dirty="0"/>
            </a:br>
            <a:r>
              <a:rPr kumimoji="1" lang="en-US" altLang="ko-KR" sz="2000" dirty="0"/>
              <a:t>1. Detection and Segmentation </a:t>
            </a:r>
            <a:br>
              <a:rPr kumimoji="1" lang="en-US" altLang="ko-KR" sz="2000" dirty="0"/>
            </a:br>
            <a:r>
              <a:rPr kumimoji="1" lang="en-US" altLang="ko-KR" sz="2000" dirty="0"/>
              <a:t>2. Self-Supervised Learning</a:t>
            </a:r>
            <a:br>
              <a:rPr kumimoji="1" lang="en-US" altLang="ko-KR" sz="2000" dirty="0"/>
            </a:br>
            <a:r>
              <a:rPr kumimoji="1" lang="en-US" altLang="ko-KR" sz="2000" dirty="0"/>
              <a:t>3. Scaling</a:t>
            </a:r>
            <a:r>
              <a:rPr kumimoji="1" lang="ko-KR" altLang="en-US" sz="2000" dirty="0"/>
              <a:t>으로 추가적인 성능 향상 기대</a:t>
            </a:r>
            <a:endParaRPr kumimoji="1" lang="en-US" altLang="ko-KR" sz="2000" dirty="0"/>
          </a:p>
          <a:p>
            <a:pPr marL="317500" indent="-317500">
              <a:lnSpc>
                <a:spcPct val="150000"/>
              </a:lnSpc>
            </a:pPr>
            <a:endParaRPr kumimoji="1" lang="en-US" altLang="ko-KR" sz="2000" dirty="0"/>
          </a:p>
          <a:p>
            <a:pPr marL="317500" indent="-317500">
              <a:lnSpc>
                <a:spcPct val="150000"/>
              </a:lnSpc>
            </a:pPr>
            <a:endParaRPr kumimoji="1" lang="en-US" altLang="ko-KR" sz="2000" dirty="0"/>
          </a:p>
          <a:p>
            <a:pPr marL="317500" indent="-317500">
              <a:lnSpc>
                <a:spcPct val="150000"/>
              </a:lnSpc>
            </a:pPr>
            <a:endParaRPr kumimoji="1" lang="en-US" altLang="ko-Kore-KR" sz="2000" dirty="0"/>
          </a:p>
        </p:txBody>
      </p:sp>
    </p:spTree>
    <p:extLst>
      <p:ext uri="{BB962C8B-B14F-4D97-AF65-F5344CB8AC3E}">
        <p14:creationId xmlns:p14="http://schemas.microsoft.com/office/powerpoint/2010/main" val="1667428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12</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a:xfrm>
            <a:off x="471786"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Week03 </a:t>
            </a:r>
            <a:r>
              <a:rPr lang="en-US" altLang="ko-KR" sz="3600" b="1" dirty="0">
                <a:solidFill>
                  <a:srgbClr val="FF0000"/>
                </a:solidFill>
                <a:latin typeface="Calibri" panose="020F0502020204030204" pitchFamily="34" charset="0"/>
                <a:cs typeface="Calibri" panose="020F0502020204030204" pitchFamily="34" charset="0"/>
              </a:rPr>
              <a:t>U-Net </a:t>
            </a:r>
            <a:endParaRPr lang="ko-Kore-KR" altLang="en-US" sz="3600" b="1" dirty="0">
              <a:solidFill>
                <a:srgbClr val="FF000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2DB8154-5354-9DD8-2D62-41A12F5F53B4}"/>
              </a:ext>
            </a:extLst>
          </p:cNvPr>
          <p:cNvSpPr txBox="1"/>
          <p:nvPr/>
        </p:nvSpPr>
        <p:spPr>
          <a:xfrm>
            <a:off x="2218949" y="5764194"/>
            <a:ext cx="4554747" cy="584775"/>
          </a:xfrm>
          <a:prstGeom prst="rect">
            <a:avLst/>
          </a:prstGeom>
          <a:noFill/>
        </p:spPr>
        <p:txBody>
          <a:bodyPr wrap="square" rtlCol="0">
            <a:spAutoFit/>
          </a:bodyPr>
          <a:lstStyle/>
          <a:p>
            <a:r>
              <a:rPr lang="en-US" altLang="ko-KR" sz="1400" dirty="0"/>
              <a:t>Architecture of U-Net</a:t>
            </a:r>
          </a:p>
          <a:p>
            <a:pPr marL="285750" indent="-285750">
              <a:buFont typeface="Arial" panose="020B0604020202020204" pitchFamily="34" charset="0"/>
              <a:buChar char="•"/>
            </a:pPr>
            <a:endParaRPr lang="ko-KR" altLang="en-US" dirty="0"/>
          </a:p>
        </p:txBody>
      </p:sp>
      <p:pic>
        <p:nvPicPr>
          <p:cNvPr id="4" name="그림 3">
            <a:extLst>
              <a:ext uri="{FF2B5EF4-FFF2-40B4-BE49-F238E27FC236}">
                <a16:creationId xmlns:a16="http://schemas.microsoft.com/office/drawing/2014/main" id="{E9245EBD-65A1-6205-58D8-B258AAC3FF62}"/>
              </a:ext>
            </a:extLst>
          </p:cNvPr>
          <p:cNvPicPr>
            <a:picLocks noChangeAspect="1"/>
          </p:cNvPicPr>
          <p:nvPr/>
        </p:nvPicPr>
        <p:blipFill>
          <a:blip r:embed="rId3"/>
          <a:stretch>
            <a:fillRect/>
          </a:stretch>
        </p:blipFill>
        <p:spPr>
          <a:xfrm>
            <a:off x="687406" y="1756051"/>
            <a:ext cx="5601541" cy="3911050"/>
          </a:xfrm>
          <a:prstGeom prst="rect">
            <a:avLst/>
          </a:prstGeom>
        </p:spPr>
      </p:pic>
      <p:pic>
        <p:nvPicPr>
          <p:cNvPr id="9" name="그림 8">
            <a:extLst>
              <a:ext uri="{FF2B5EF4-FFF2-40B4-BE49-F238E27FC236}">
                <a16:creationId xmlns:a16="http://schemas.microsoft.com/office/drawing/2014/main" id="{177ADA43-B89F-2EA1-AE9A-856A4AFD2399}"/>
              </a:ext>
            </a:extLst>
          </p:cNvPr>
          <p:cNvPicPr>
            <a:picLocks noChangeAspect="1"/>
          </p:cNvPicPr>
          <p:nvPr/>
        </p:nvPicPr>
        <p:blipFill>
          <a:blip r:embed="rId4"/>
          <a:stretch>
            <a:fillRect/>
          </a:stretch>
        </p:blipFill>
        <p:spPr>
          <a:xfrm>
            <a:off x="6625461" y="2679470"/>
            <a:ext cx="4879133" cy="2298380"/>
          </a:xfrm>
          <a:prstGeom prst="rect">
            <a:avLst/>
          </a:prstGeom>
        </p:spPr>
      </p:pic>
    </p:spTree>
    <p:extLst>
      <p:ext uri="{BB962C8B-B14F-4D97-AF65-F5344CB8AC3E}">
        <p14:creationId xmlns:p14="http://schemas.microsoft.com/office/powerpoint/2010/main" val="3645547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13</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a:xfrm>
            <a:off x="471786"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Week03 </a:t>
            </a:r>
            <a:r>
              <a:rPr lang="en-US" altLang="ko-KR" sz="3600" b="1" dirty="0">
                <a:solidFill>
                  <a:srgbClr val="FF0000"/>
                </a:solidFill>
                <a:latin typeface="Calibri" panose="020F0502020204030204" pitchFamily="34" charset="0"/>
                <a:cs typeface="Calibri" panose="020F0502020204030204" pitchFamily="34" charset="0"/>
              </a:rPr>
              <a:t>U-Net </a:t>
            </a:r>
            <a:endParaRPr lang="ko-Kore-KR" altLang="en-US" sz="3600" b="1" dirty="0">
              <a:solidFill>
                <a:srgbClr val="FF0000"/>
              </a:solidFill>
              <a:latin typeface="Calibri" panose="020F0502020204030204" pitchFamily="34" charset="0"/>
              <a:cs typeface="Calibri" panose="020F0502020204030204" pitchFamily="34" charset="0"/>
            </a:endParaRPr>
          </a:p>
        </p:txBody>
      </p:sp>
      <p:pic>
        <p:nvPicPr>
          <p:cNvPr id="3" name="그림 2">
            <a:extLst>
              <a:ext uri="{FF2B5EF4-FFF2-40B4-BE49-F238E27FC236}">
                <a16:creationId xmlns:a16="http://schemas.microsoft.com/office/drawing/2014/main" id="{62CA35BF-C6CE-E150-D18F-844C60787E5E}"/>
              </a:ext>
            </a:extLst>
          </p:cNvPr>
          <p:cNvPicPr>
            <a:picLocks noChangeAspect="1"/>
          </p:cNvPicPr>
          <p:nvPr/>
        </p:nvPicPr>
        <p:blipFill>
          <a:blip r:embed="rId3"/>
          <a:stretch>
            <a:fillRect/>
          </a:stretch>
        </p:blipFill>
        <p:spPr>
          <a:xfrm>
            <a:off x="130613" y="1359017"/>
            <a:ext cx="11165867" cy="5362460"/>
          </a:xfrm>
          <a:prstGeom prst="rect">
            <a:avLst/>
          </a:prstGeom>
        </p:spPr>
      </p:pic>
      <p:pic>
        <p:nvPicPr>
          <p:cNvPr id="7" name="그림 6">
            <a:extLst>
              <a:ext uri="{FF2B5EF4-FFF2-40B4-BE49-F238E27FC236}">
                <a16:creationId xmlns:a16="http://schemas.microsoft.com/office/drawing/2014/main" id="{9B687826-E44B-6FA2-9ABA-7E90548B132B}"/>
              </a:ext>
            </a:extLst>
          </p:cNvPr>
          <p:cNvPicPr>
            <a:picLocks noChangeAspect="1"/>
          </p:cNvPicPr>
          <p:nvPr/>
        </p:nvPicPr>
        <p:blipFill>
          <a:blip r:embed="rId4"/>
          <a:stretch>
            <a:fillRect/>
          </a:stretch>
        </p:blipFill>
        <p:spPr>
          <a:xfrm>
            <a:off x="3200500" y="2148839"/>
            <a:ext cx="8478433" cy="4572638"/>
          </a:xfrm>
          <a:prstGeom prst="rect">
            <a:avLst/>
          </a:prstGeom>
        </p:spPr>
      </p:pic>
    </p:spTree>
    <p:extLst>
      <p:ext uri="{BB962C8B-B14F-4D97-AF65-F5344CB8AC3E}">
        <p14:creationId xmlns:p14="http://schemas.microsoft.com/office/powerpoint/2010/main" val="32278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14</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a:xfrm>
            <a:off x="471786"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Week03 </a:t>
            </a:r>
            <a:r>
              <a:rPr lang="en-US" altLang="ko-KR" sz="3600" b="1" dirty="0">
                <a:solidFill>
                  <a:srgbClr val="FF0000"/>
                </a:solidFill>
                <a:latin typeface="Calibri" panose="020F0502020204030204" pitchFamily="34" charset="0"/>
                <a:cs typeface="Calibri" panose="020F0502020204030204" pitchFamily="34" charset="0"/>
              </a:rPr>
              <a:t>U-Net </a:t>
            </a:r>
            <a:endParaRPr lang="ko-Kore-KR" altLang="en-US" sz="3600" b="1" dirty="0">
              <a:solidFill>
                <a:srgbClr val="FF0000"/>
              </a:solidFill>
              <a:latin typeface="Calibri" panose="020F0502020204030204" pitchFamily="34" charset="0"/>
              <a:cs typeface="Calibri" panose="020F0502020204030204" pitchFamily="34" charset="0"/>
            </a:endParaRPr>
          </a:p>
        </p:txBody>
      </p:sp>
      <p:pic>
        <p:nvPicPr>
          <p:cNvPr id="4" name="그림 3">
            <a:extLst>
              <a:ext uri="{FF2B5EF4-FFF2-40B4-BE49-F238E27FC236}">
                <a16:creationId xmlns:a16="http://schemas.microsoft.com/office/drawing/2014/main" id="{52DBC54C-7E17-034B-F6F7-4506788F50E1}"/>
              </a:ext>
            </a:extLst>
          </p:cNvPr>
          <p:cNvPicPr>
            <a:picLocks noChangeAspect="1"/>
          </p:cNvPicPr>
          <p:nvPr/>
        </p:nvPicPr>
        <p:blipFill>
          <a:blip r:embed="rId3"/>
          <a:stretch>
            <a:fillRect/>
          </a:stretch>
        </p:blipFill>
        <p:spPr>
          <a:xfrm>
            <a:off x="130614" y="1150912"/>
            <a:ext cx="11571920" cy="5570565"/>
          </a:xfrm>
          <a:prstGeom prst="rect">
            <a:avLst/>
          </a:prstGeom>
        </p:spPr>
      </p:pic>
      <p:pic>
        <p:nvPicPr>
          <p:cNvPr id="7" name="그림 6">
            <a:extLst>
              <a:ext uri="{FF2B5EF4-FFF2-40B4-BE49-F238E27FC236}">
                <a16:creationId xmlns:a16="http://schemas.microsoft.com/office/drawing/2014/main" id="{5FCB18A7-6C8F-A7C0-05E6-FFADD4322190}"/>
              </a:ext>
            </a:extLst>
          </p:cNvPr>
          <p:cNvPicPr>
            <a:picLocks noChangeAspect="1"/>
          </p:cNvPicPr>
          <p:nvPr/>
        </p:nvPicPr>
        <p:blipFill>
          <a:blip r:embed="rId4"/>
          <a:stretch>
            <a:fillRect/>
          </a:stretch>
        </p:blipFill>
        <p:spPr>
          <a:xfrm>
            <a:off x="3232254" y="1815417"/>
            <a:ext cx="8487960" cy="4906060"/>
          </a:xfrm>
          <a:prstGeom prst="rect">
            <a:avLst/>
          </a:prstGeom>
        </p:spPr>
      </p:pic>
    </p:spTree>
    <p:extLst>
      <p:ext uri="{BB962C8B-B14F-4D97-AF65-F5344CB8AC3E}">
        <p14:creationId xmlns:p14="http://schemas.microsoft.com/office/powerpoint/2010/main" val="170137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15</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a:xfrm>
            <a:off x="471786"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Week03 </a:t>
            </a:r>
            <a:r>
              <a:rPr lang="en-US" altLang="ko-KR" sz="3600" b="1" dirty="0">
                <a:solidFill>
                  <a:srgbClr val="FF0000"/>
                </a:solidFill>
                <a:latin typeface="Calibri" panose="020F0502020204030204" pitchFamily="34" charset="0"/>
                <a:cs typeface="Calibri" panose="020F0502020204030204" pitchFamily="34" charset="0"/>
              </a:rPr>
              <a:t>U-Net </a:t>
            </a:r>
            <a:endParaRPr lang="ko-Kore-KR" altLang="en-US" sz="3600" b="1" dirty="0">
              <a:solidFill>
                <a:srgbClr val="FF0000"/>
              </a:solidFill>
              <a:latin typeface="Calibri" panose="020F0502020204030204" pitchFamily="34" charset="0"/>
              <a:cs typeface="Calibri" panose="020F0502020204030204" pitchFamily="34" charset="0"/>
            </a:endParaRPr>
          </a:p>
        </p:txBody>
      </p:sp>
      <p:pic>
        <p:nvPicPr>
          <p:cNvPr id="3" name="그림 2">
            <a:extLst>
              <a:ext uri="{FF2B5EF4-FFF2-40B4-BE49-F238E27FC236}">
                <a16:creationId xmlns:a16="http://schemas.microsoft.com/office/drawing/2014/main" id="{63DFC589-DB2E-9153-DA61-952EDA9FC55F}"/>
              </a:ext>
            </a:extLst>
          </p:cNvPr>
          <p:cNvPicPr>
            <a:picLocks noChangeAspect="1"/>
          </p:cNvPicPr>
          <p:nvPr/>
        </p:nvPicPr>
        <p:blipFill>
          <a:blip r:embed="rId3"/>
          <a:stretch>
            <a:fillRect/>
          </a:stretch>
        </p:blipFill>
        <p:spPr>
          <a:xfrm>
            <a:off x="130614" y="1390930"/>
            <a:ext cx="11436546" cy="5330547"/>
          </a:xfrm>
          <a:prstGeom prst="rect">
            <a:avLst/>
          </a:prstGeom>
        </p:spPr>
      </p:pic>
      <p:pic>
        <p:nvPicPr>
          <p:cNvPr id="6" name="그림 5">
            <a:extLst>
              <a:ext uri="{FF2B5EF4-FFF2-40B4-BE49-F238E27FC236}">
                <a16:creationId xmlns:a16="http://schemas.microsoft.com/office/drawing/2014/main" id="{42540F04-C9A3-51FC-61DB-1DACC1F51E08}"/>
              </a:ext>
            </a:extLst>
          </p:cNvPr>
          <p:cNvPicPr>
            <a:picLocks noChangeAspect="1"/>
          </p:cNvPicPr>
          <p:nvPr/>
        </p:nvPicPr>
        <p:blipFill>
          <a:blip r:embed="rId4"/>
          <a:stretch>
            <a:fillRect/>
          </a:stretch>
        </p:blipFill>
        <p:spPr>
          <a:xfrm>
            <a:off x="3232254" y="1815417"/>
            <a:ext cx="8487960" cy="4906060"/>
          </a:xfrm>
          <a:prstGeom prst="rect">
            <a:avLst/>
          </a:prstGeom>
        </p:spPr>
      </p:pic>
      <p:sp>
        <p:nvSpPr>
          <p:cNvPr id="7" name="직사각형 6">
            <a:extLst>
              <a:ext uri="{FF2B5EF4-FFF2-40B4-BE49-F238E27FC236}">
                <a16:creationId xmlns:a16="http://schemas.microsoft.com/office/drawing/2014/main" id="{B286936C-3E4A-AAA8-70B2-C631D48F70CE}"/>
              </a:ext>
            </a:extLst>
          </p:cNvPr>
          <p:cNvSpPr/>
          <p:nvPr/>
        </p:nvSpPr>
        <p:spPr>
          <a:xfrm>
            <a:off x="3232254" y="2251875"/>
            <a:ext cx="3212984" cy="2097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F75D7A4-F429-5E6F-6F10-7B4720F895FC}"/>
              </a:ext>
            </a:extLst>
          </p:cNvPr>
          <p:cNvSpPr/>
          <p:nvPr/>
        </p:nvSpPr>
        <p:spPr>
          <a:xfrm>
            <a:off x="3232254" y="3324138"/>
            <a:ext cx="3212984" cy="2097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91D950C-D518-DBB1-3A26-AACACD3B35DC}"/>
              </a:ext>
            </a:extLst>
          </p:cNvPr>
          <p:cNvSpPr/>
          <p:nvPr/>
        </p:nvSpPr>
        <p:spPr>
          <a:xfrm>
            <a:off x="3250430" y="4424495"/>
            <a:ext cx="3212984" cy="2097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ABBBD3EA-626F-13F9-2519-670F4DDDEE34}"/>
              </a:ext>
            </a:extLst>
          </p:cNvPr>
          <p:cNvSpPr/>
          <p:nvPr/>
        </p:nvSpPr>
        <p:spPr>
          <a:xfrm>
            <a:off x="3232253" y="5510041"/>
            <a:ext cx="3806109" cy="2097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369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16</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a:xfrm>
            <a:off x="471786"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Week03 </a:t>
            </a:r>
            <a:r>
              <a:rPr lang="en-US" altLang="ko-KR" sz="3600" b="1" dirty="0">
                <a:solidFill>
                  <a:srgbClr val="FF0000"/>
                </a:solidFill>
                <a:latin typeface="Calibri" panose="020F0502020204030204" pitchFamily="34" charset="0"/>
                <a:cs typeface="Calibri" panose="020F0502020204030204" pitchFamily="34" charset="0"/>
              </a:rPr>
              <a:t>U-Net </a:t>
            </a:r>
            <a:endParaRPr lang="ko-Kore-KR" altLang="en-US" sz="3600" b="1"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77BB608-D295-3D2B-8A97-99FFB02E6648}"/>
              </a:ext>
            </a:extLst>
          </p:cNvPr>
          <p:cNvSpPr txBox="1"/>
          <p:nvPr/>
        </p:nvSpPr>
        <p:spPr>
          <a:xfrm>
            <a:off x="346046" y="1257552"/>
            <a:ext cx="6094602" cy="369332"/>
          </a:xfrm>
          <a:prstGeom prst="rect">
            <a:avLst/>
          </a:prstGeom>
          <a:noFill/>
        </p:spPr>
        <p:txBody>
          <a:bodyPr wrap="square">
            <a:spAutoFit/>
          </a:bodyPr>
          <a:lstStyle/>
          <a:p>
            <a:r>
              <a:rPr lang="en-US" altLang="ko-KR" dirty="0"/>
              <a:t>ISBI-2012 DATASETS</a:t>
            </a:r>
            <a:endParaRPr lang="ko-KR" altLang="en-US" dirty="0"/>
          </a:p>
        </p:txBody>
      </p:sp>
      <p:pic>
        <p:nvPicPr>
          <p:cNvPr id="18" name="그림 17">
            <a:extLst>
              <a:ext uri="{FF2B5EF4-FFF2-40B4-BE49-F238E27FC236}">
                <a16:creationId xmlns:a16="http://schemas.microsoft.com/office/drawing/2014/main" id="{1CD24299-9009-D618-9774-97C620353B72}"/>
              </a:ext>
            </a:extLst>
          </p:cNvPr>
          <p:cNvPicPr>
            <a:picLocks noChangeAspect="1"/>
          </p:cNvPicPr>
          <p:nvPr/>
        </p:nvPicPr>
        <p:blipFill>
          <a:blip r:embed="rId3"/>
          <a:stretch>
            <a:fillRect/>
          </a:stretch>
        </p:blipFill>
        <p:spPr>
          <a:xfrm>
            <a:off x="0" y="1702944"/>
            <a:ext cx="12192000" cy="4017264"/>
          </a:xfrm>
          <a:prstGeom prst="rect">
            <a:avLst/>
          </a:prstGeom>
        </p:spPr>
      </p:pic>
      <p:pic>
        <p:nvPicPr>
          <p:cNvPr id="20" name="그림 19">
            <a:extLst>
              <a:ext uri="{FF2B5EF4-FFF2-40B4-BE49-F238E27FC236}">
                <a16:creationId xmlns:a16="http://schemas.microsoft.com/office/drawing/2014/main" id="{FC00AF02-FEC3-F802-EE80-13BE9F0B9350}"/>
              </a:ext>
            </a:extLst>
          </p:cNvPr>
          <p:cNvPicPr>
            <a:picLocks noChangeAspect="1"/>
          </p:cNvPicPr>
          <p:nvPr/>
        </p:nvPicPr>
        <p:blipFill>
          <a:blip r:embed="rId4"/>
          <a:stretch>
            <a:fillRect/>
          </a:stretch>
        </p:blipFill>
        <p:spPr>
          <a:xfrm>
            <a:off x="0" y="1614040"/>
            <a:ext cx="12192000" cy="4041648"/>
          </a:xfrm>
          <a:prstGeom prst="rect">
            <a:avLst/>
          </a:prstGeom>
        </p:spPr>
      </p:pic>
      <p:pic>
        <p:nvPicPr>
          <p:cNvPr id="22" name="그림 21">
            <a:extLst>
              <a:ext uri="{FF2B5EF4-FFF2-40B4-BE49-F238E27FC236}">
                <a16:creationId xmlns:a16="http://schemas.microsoft.com/office/drawing/2014/main" id="{42957C24-BF0C-623B-B5A3-ECBF28178262}"/>
              </a:ext>
            </a:extLst>
          </p:cNvPr>
          <p:cNvPicPr>
            <a:picLocks noChangeAspect="1"/>
          </p:cNvPicPr>
          <p:nvPr/>
        </p:nvPicPr>
        <p:blipFill>
          <a:blip r:embed="rId5"/>
          <a:stretch>
            <a:fillRect/>
          </a:stretch>
        </p:blipFill>
        <p:spPr>
          <a:xfrm>
            <a:off x="0" y="1699384"/>
            <a:ext cx="12192000" cy="3956304"/>
          </a:xfrm>
          <a:prstGeom prst="rect">
            <a:avLst/>
          </a:prstGeom>
        </p:spPr>
      </p:pic>
      <p:pic>
        <p:nvPicPr>
          <p:cNvPr id="24" name="그림 23">
            <a:extLst>
              <a:ext uri="{FF2B5EF4-FFF2-40B4-BE49-F238E27FC236}">
                <a16:creationId xmlns:a16="http://schemas.microsoft.com/office/drawing/2014/main" id="{30864B1A-525F-B5D0-B25D-2298C50DBA56}"/>
              </a:ext>
            </a:extLst>
          </p:cNvPr>
          <p:cNvPicPr>
            <a:picLocks noChangeAspect="1"/>
          </p:cNvPicPr>
          <p:nvPr/>
        </p:nvPicPr>
        <p:blipFill>
          <a:blip r:embed="rId6"/>
          <a:stretch>
            <a:fillRect/>
          </a:stretch>
        </p:blipFill>
        <p:spPr>
          <a:xfrm>
            <a:off x="0" y="1644520"/>
            <a:ext cx="12192000" cy="3980688"/>
          </a:xfrm>
          <a:prstGeom prst="rect">
            <a:avLst/>
          </a:prstGeom>
        </p:spPr>
      </p:pic>
      <p:pic>
        <p:nvPicPr>
          <p:cNvPr id="26" name="그림 25">
            <a:extLst>
              <a:ext uri="{FF2B5EF4-FFF2-40B4-BE49-F238E27FC236}">
                <a16:creationId xmlns:a16="http://schemas.microsoft.com/office/drawing/2014/main" id="{6896E55A-F327-A001-278B-78E558FC1B0A}"/>
              </a:ext>
            </a:extLst>
          </p:cNvPr>
          <p:cNvPicPr>
            <a:picLocks noChangeAspect="1"/>
          </p:cNvPicPr>
          <p:nvPr/>
        </p:nvPicPr>
        <p:blipFill>
          <a:blip r:embed="rId7"/>
          <a:stretch>
            <a:fillRect/>
          </a:stretch>
        </p:blipFill>
        <p:spPr>
          <a:xfrm>
            <a:off x="88900" y="1734657"/>
            <a:ext cx="12192000" cy="3998976"/>
          </a:xfrm>
          <a:prstGeom prst="rect">
            <a:avLst/>
          </a:prstGeom>
        </p:spPr>
      </p:pic>
    </p:spTree>
    <p:extLst>
      <p:ext uri="{BB962C8B-B14F-4D97-AF65-F5344CB8AC3E}">
        <p14:creationId xmlns:p14="http://schemas.microsoft.com/office/powerpoint/2010/main" val="150243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17</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a:xfrm>
            <a:off x="471786"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Week03 </a:t>
            </a:r>
            <a:r>
              <a:rPr lang="en-US" altLang="ko-KR" sz="3600" b="1" dirty="0">
                <a:solidFill>
                  <a:srgbClr val="FF0000"/>
                </a:solidFill>
                <a:latin typeface="Calibri" panose="020F0502020204030204" pitchFamily="34" charset="0"/>
                <a:cs typeface="Calibri" panose="020F0502020204030204" pitchFamily="34" charset="0"/>
              </a:rPr>
              <a:t>U-Net </a:t>
            </a:r>
            <a:endParaRPr lang="ko-Kore-KR" altLang="en-US" sz="3600" b="1"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77BB608-D295-3D2B-8A97-99FFB02E6648}"/>
              </a:ext>
            </a:extLst>
          </p:cNvPr>
          <p:cNvSpPr txBox="1"/>
          <p:nvPr/>
        </p:nvSpPr>
        <p:spPr>
          <a:xfrm>
            <a:off x="346046" y="1166763"/>
            <a:ext cx="6094602" cy="369332"/>
          </a:xfrm>
          <a:prstGeom prst="rect">
            <a:avLst/>
          </a:prstGeom>
          <a:noFill/>
        </p:spPr>
        <p:txBody>
          <a:bodyPr wrap="square">
            <a:spAutoFit/>
          </a:bodyPr>
          <a:lstStyle/>
          <a:p>
            <a:r>
              <a:rPr lang="en-US" altLang="ko-KR" dirty="0"/>
              <a:t>ISBI-2012 DATASETS</a:t>
            </a:r>
            <a:endParaRPr lang="ko-KR" altLang="en-US" dirty="0"/>
          </a:p>
        </p:txBody>
      </p:sp>
      <p:pic>
        <p:nvPicPr>
          <p:cNvPr id="7" name="그림 6">
            <a:extLst>
              <a:ext uri="{FF2B5EF4-FFF2-40B4-BE49-F238E27FC236}">
                <a16:creationId xmlns:a16="http://schemas.microsoft.com/office/drawing/2014/main" id="{06CDC697-4E90-D7E6-7294-41FD274092CA}"/>
              </a:ext>
            </a:extLst>
          </p:cNvPr>
          <p:cNvPicPr>
            <a:picLocks noChangeAspect="1"/>
          </p:cNvPicPr>
          <p:nvPr/>
        </p:nvPicPr>
        <p:blipFill>
          <a:blip r:embed="rId3"/>
          <a:stretch>
            <a:fillRect/>
          </a:stretch>
        </p:blipFill>
        <p:spPr>
          <a:xfrm>
            <a:off x="2624005" y="1686662"/>
            <a:ext cx="6506993" cy="2144055"/>
          </a:xfrm>
          <a:prstGeom prst="rect">
            <a:avLst/>
          </a:prstGeom>
        </p:spPr>
      </p:pic>
      <p:pic>
        <p:nvPicPr>
          <p:cNvPr id="16" name="그림 15">
            <a:extLst>
              <a:ext uri="{FF2B5EF4-FFF2-40B4-BE49-F238E27FC236}">
                <a16:creationId xmlns:a16="http://schemas.microsoft.com/office/drawing/2014/main" id="{1D5912DF-D6F7-ACFC-F0E4-44ABC69C6174}"/>
              </a:ext>
            </a:extLst>
          </p:cNvPr>
          <p:cNvPicPr>
            <a:picLocks noChangeAspect="1"/>
          </p:cNvPicPr>
          <p:nvPr/>
        </p:nvPicPr>
        <p:blipFill>
          <a:blip r:embed="rId4"/>
          <a:stretch>
            <a:fillRect/>
          </a:stretch>
        </p:blipFill>
        <p:spPr>
          <a:xfrm>
            <a:off x="2624005" y="4078943"/>
            <a:ext cx="6536752" cy="2144055"/>
          </a:xfrm>
          <a:prstGeom prst="rect">
            <a:avLst/>
          </a:prstGeom>
        </p:spPr>
      </p:pic>
      <p:sp>
        <p:nvSpPr>
          <p:cNvPr id="3" name="TextBox 2">
            <a:extLst>
              <a:ext uri="{FF2B5EF4-FFF2-40B4-BE49-F238E27FC236}">
                <a16:creationId xmlns:a16="http://schemas.microsoft.com/office/drawing/2014/main" id="{BD846CE1-1D42-A865-9E6A-6432786C01B4}"/>
              </a:ext>
            </a:extLst>
          </p:cNvPr>
          <p:cNvSpPr txBox="1"/>
          <p:nvPr/>
        </p:nvSpPr>
        <p:spPr>
          <a:xfrm>
            <a:off x="1193800" y="2594391"/>
            <a:ext cx="6096000" cy="369332"/>
          </a:xfrm>
          <a:prstGeom prst="rect">
            <a:avLst/>
          </a:prstGeom>
          <a:noFill/>
        </p:spPr>
        <p:txBody>
          <a:bodyPr wrap="square">
            <a:spAutoFit/>
          </a:bodyPr>
          <a:lstStyle/>
          <a:p>
            <a:r>
              <a:rPr lang="en-US" altLang="ko-KR" b="1" dirty="0">
                <a:effectLst/>
              </a:rPr>
              <a:t>Epoch 1</a:t>
            </a:r>
            <a:endParaRPr lang="ko-KR" altLang="en-US" dirty="0"/>
          </a:p>
        </p:txBody>
      </p:sp>
      <p:sp>
        <p:nvSpPr>
          <p:cNvPr id="6" name="TextBox 5">
            <a:extLst>
              <a:ext uri="{FF2B5EF4-FFF2-40B4-BE49-F238E27FC236}">
                <a16:creationId xmlns:a16="http://schemas.microsoft.com/office/drawing/2014/main" id="{8727B275-69D0-F2D8-ECFB-F9D75D5A6D52}"/>
              </a:ext>
            </a:extLst>
          </p:cNvPr>
          <p:cNvSpPr txBox="1"/>
          <p:nvPr/>
        </p:nvSpPr>
        <p:spPr>
          <a:xfrm>
            <a:off x="1193800" y="4966305"/>
            <a:ext cx="6096000" cy="369332"/>
          </a:xfrm>
          <a:prstGeom prst="rect">
            <a:avLst/>
          </a:prstGeom>
          <a:noFill/>
        </p:spPr>
        <p:txBody>
          <a:bodyPr wrap="square">
            <a:spAutoFit/>
          </a:bodyPr>
          <a:lstStyle/>
          <a:p>
            <a:r>
              <a:rPr lang="en-US" altLang="ko-KR" b="1" dirty="0">
                <a:effectLst/>
              </a:rPr>
              <a:t>Epoch 5</a:t>
            </a:r>
            <a:endParaRPr lang="ko-KR" altLang="en-US" dirty="0"/>
          </a:p>
        </p:txBody>
      </p:sp>
    </p:spTree>
    <p:extLst>
      <p:ext uri="{BB962C8B-B14F-4D97-AF65-F5344CB8AC3E}">
        <p14:creationId xmlns:p14="http://schemas.microsoft.com/office/powerpoint/2010/main" val="1114548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18</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a:xfrm>
            <a:off x="471786"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Week04 </a:t>
            </a:r>
            <a:r>
              <a:rPr lang="en-US" altLang="ko-KR" sz="3600" b="1" dirty="0">
                <a:solidFill>
                  <a:srgbClr val="FF0000"/>
                </a:solidFill>
                <a:latin typeface="Calibri" panose="020F0502020204030204" pitchFamily="34" charset="0"/>
                <a:cs typeface="Calibri" panose="020F0502020204030204" pitchFamily="34" charset="0"/>
              </a:rPr>
              <a:t>(Stable) Diffusion </a:t>
            </a:r>
            <a:endParaRPr lang="ko-Kore-KR" altLang="en-US" sz="3600" b="1" dirty="0">
              <a:solidFill>
                <a:srgbClr val="FF0000"/>
              </a:solidFill>
              <a:latin typeface="Calibri" panose="020F0502020204030204" pitchFamily="34" charset="0"/>
              <a:cs typeface="Calibri" panose="020F0502020204030204" pitchFamily="34" charset="0"/>
            </a:endParaRPr>
          </a:p>
        </p:txBody>
      </p:sp>
      <p:pic>
        <p:nvPicPr>
          <p:cNvPr id="3" name="그림 2">
            <a:extLst>
              <a:ext uri="{FF2B5EF4-FFF2-40B4-BE49-F238E27FC236}">
                <a16:creationId xmlns:a16="http://schemas.microsoft.com/office/drawing/2014/main" id="{6FDD3258-F930-BD63-FE36-0FDD207741FF}"/>
              </a:ext>
            </a:extLst>
          </p:cNvPr>
          <p:cNvPicPr>
            <a:picLocks noChangeAspect="1"/>
          </p:cNvPicPr>
          <p:nvPr/>
        </p:nvPicPr>
        <p:blipFill>
          <a:blip r:embed="rId3"/>
          <a:stretch>
            <a:fillRect/>
          </a:stretch>
        </p:blipFill>
        <p:spPr>
          <a:xfrm>
            <a:off x="130614" y="1336040"/>
            <a:ext cx="11083486" cy="5385437"/>
          </a:xfrm>
          <a:prstGeom prst="rect">
            <a:avLst/>
          </a:prstGeom>
        </p:spPr>
      </p:pic>
    </p:spTree>
    <p:extLst>
      <p:ext uri="{BB962C8B-B14F-4D97-AF65-F5344CB8AC3E}">
        <p14:creationId xmlns:p14="http://schemas.microsoft.com/office/powerpoint/2010/main" val="3513927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D37DC17-D6DE-CC44-A672-B93F588DFFF9}"/>
              </a:ext>
            </a:extLst>
          </p:cNvPr>
          <p:cNvSpPr>
            <a:spLocks noGrp="1"/>
          </p:cNvSpPr>
          <p:nvPr>
            <p:ph idx="1"/>
          </p:nvPr>
        </p:nvSpPr>
        <p:spPr>
          <a:xfrm>
            <a:off x="435572" y="1605668"/>
            <a:ext cx="10397528" cy="4351338"/>
          </a:xfrm>
        </p:spPr>
        <p:txBody>
          <a:bodyPr>
            <a:normAutofit/>
          </a:bodyPr>
          <a:lstStyle/>
          <a:p>
            <a:pPr marL="317500" indent="-317500">
              <a:lnSpc>
                <a:spcPct val="150000"/>
              </a:lnSpc>
            </a:pPr>
            <a:r>
              <a:rPr kumimoji="1" lang="en-US" altLang="ko-KR" sz="2200" dirty="0"/>
              <a:t>1</a:t>
            </a:r>
            <a:r>
              <a:rPr kumimoji="1" lang="ko-KR" altLang="en-US" sz="2200" dirty="0"/>
              <a:t>주차</a:t>
            </a:r>
            <a:r>
              <a:rPr kumimoji="1" lang="en-US" altLang="ko-KR" sz="2200" dirty="0"/>
              <a:t>: </a:t>
            </a:r>
            <a:r>
              <a:rPr kumimoji="1" lang="en-US" altLang="ko-KR" sz="2200" dirty="0" err="1"/>
              <a:t>ResNet</a:t>
            </a:r>
            <a:endParaRPr kumimoji="1" lang="en-US" altLang="ko-KR" sz="2200" dirty="0"/>
          </a:p>
          <a:p>
            <a:pPr marL="317500" indent="-317500">
              <a:lnSpc>
                <a:spcPct val="150000"/>
              </a:lnSpc>
            </a:pPr>
            <a:r>
              <a:rPr kumimoji="1" lang="en-US" altLang="ko-KR" sz="2200" dirty="0"/>
              <a:t>2</a:t>
            </a:r>
            <a:r>
              <a:rPr kumimoji="1" lang="ko-KR" altLang="en-US" sz="2200" dirty="0"/>
              <a:t>주차 </a:t>
            </a:r>
            <a:r>
              <a:rPr kumimoji="1" lang="en-US" altLang="ko-Kore-KR" sz="2200" dirty="0"/>
              <a:t>: Vit</a:t>
            </a:r>
          </a:p>
          <a:p>
            <a:pPr marL="317500" indent="-317500">
              <a:lnSpc>
                <a:spcPct val="150000"/>
              </a:lnSpc>
            </a:pPr>
            <a:r>
              <a:rPr kumimoji="1" lang="en-US" altLang="ko-KR" sz="2200" dirty="0"/>
              <a:t>3</a:t>
            </a:r>
            <a:r>
              <a:rPr kumimoji="1" lang="ko-KR" altLang="en-US" sz="2200" dirty="0"/>
              <a:t>주차 </a:t>
            </a:r>
            <a:r>
              <a:rPr kumimoji="1" lang="en-US" altLang="ko-Kore-KR" sz="2200" dirty="0"/>
              <a:t>: U-Net</a:t>
            </a:r>
          </a:p>
          <a:p>
            <a:pPr marL="317500" indent="-317500">
              <a:lnSpc>
                <a:spcPct val="150000"/>
              </a:lnSpc>
            </a:pPr>
            <a:r>
              <a:rPr kumimoji="1" lang="en-US" altLang="ko-KR" sz="2200" dirty="0"/>
              <a:t>4</a:t>
            </a:r>
            <a:r>
              <a:rPr kumimoji="1" lang="ko-KR" altLang="en-US" sz="2200" dirty="0"/>
              <a:t>주차 </a:t>
            </a:r>
            <a:r>
              <a:rPr kumimoji="1" lang="en-US" altLang="ko-Kore-KR" sz="2200" dirty="0"/>
              <a:t>: Diffusion</a:t>
            </a:r>
          </a:p>
          <a:p>
            <a:pPr marL="317500" indent="-317500">
              <a:lnSpc>
                <a:spcPct val="150000"/>
              </a:lnSpc>
            </a:pPr>
            <a:r>
              <a:rPr kumimoji="1" lang="ko-KR" altLang="en-US" sz="2200" dirty="0"/>
              <a:t>프로젝트</a:t>
            </a:r>
            <a:r>
              <a:rPr kumimoji="1" lang="en-US" altLang="ko-KR" sz="2200" dirty="0"/>
              <a:t>: </a:t>
            </a:r>
            <a:r>
              <a:rPr kumimoji="1" lang="en-US" altLang="ko-Kore-KR" sz="2200" dirty="0"/>
              <a:t>DNA-HERO (Facial Age Transformation)</a:t>
            </a:r>
          </a:p>
        </p:txBody>
      </p:sp>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ko-Kore-KR" sz="3600" b="1" dirty="0">
                <a:latin typeface="Calibri" panose="020F0502020204030204" pitchFamily="34" charset="0"/>
                <a:cs typeface="Calibri" panose="020F0502020204030204" pitchFamily="34" charset="0"/>
              </a:rPr>
              <a:t>Contents</a:t>
            </a:r>
            <a:endParaRPr lang="ko-Kore-KR" altLang="en-US" sz="3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2547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19</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ko-KR" sz="3600" b="1" dirty="0">
                <a:latin typeface="Calibri" panose="020F0502020204030204" pitchFamily="34" charset="0"/>
                <a:cs typeface="Calibri" panose="020F0502020204030204" pitchFamily="34" charset="0"/>
              </a:rPr>
              <a:t>Week04 </a:t>
            </a:r>
            <a:r>
              <a:rPr lang="en-US" altLang="ko-KR" sz="3600" b="1" dirty="0">
                <a:solidFill>
                  <a:srgbClr val="FF0000"/>
                </a:solidFill>
                <a:latin typeface="Calibri" panose="020F0502020204030204" pitchFamily="34" charset="0"/>
                <a:cs typeface="Calibri" panose="020F0502020204030204" pitchFamily="34" charset="0"/>
              </a:rPr>
              <a:t>(Stable) Diffusion</a:t>
            </a:r>
            <a:endParaRPr lang="ko-Kore-KR" altLang="en-US" sz="3600" b="1" dirty="0">
              <a:solidFill>
                <a:srgbClr val="FF0000"/>
              </a:solidFill>
              <a:latin typeface="Calibri" panose="020F0502020204030204" pitchFamily="34" charset="0"/>
              <a:cs typeface="Calibri" panose="020F0502020204030204" pitchFamily="34" charset="0"/>
            </a:endParaRPr>
          </a:p>
        </p:txBody>
      </p:sp>
      <p:pic>
        <p:nvPicPr>
          <p:cNvPr id="11" name="그림 10">
            <a:extLst>
              <a:ext uri="{FF2B5EF4-FFF2-40B4-BE49-F238E27FC236}">
                <a16:creationId xmlns:a16="http://schemas.microsoft.com/office/drawing/2014/main" id="{BB9C2196-B546-A037-F85F-11F71A92A541}"/>
              </a:ext>
            </a:extLst>
          </p:cNvPr>
          <p:cNvPicPr>
            <a:picLocks noChangeAspect="1"/>
          </p:cNvPicPr>
          <p:nvPr/>
        </p:nvPicPr>
        <p:blipFill>
          <a:blip r:embed="rId3"/>
          <a:stretch>
            <a:fillRect/>
          </a:stretch>
        </p:blipFill>
        <p:spPr>
          <a:xfrm>
            <a:off x="130614" y="1280790"/>
            <a:ext cx="11286686" cy="5491486"/>
          </a:xfrm>
          <a:prstGeom prst="rect">
            <a:avLst/>
          </a:prstGeom>
        </p:spPr>
      </p:pic>
    </p:spTree>
    <p:extLst>
      <p:ext uri="{BB962C8B-B14F-4D97-AF65-F5344CB8AC3E}">
        <p14:creationId xmlns:p14="http://schemas.microsoft.com/office/powerpoint/2010/main" val="3815579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7A059E-EDF0-E4E6-1D19-284512E8963C}"/>
              </a:ext>
            </a:extLst>
          </p:cNvPr>
          <p:cNvSpPr txBox="1"/>
          <p:nvPr/>
        </p:nvSpPr>
        <p:spPr>
          <a:xfrm>
            <a:off x="5052269" y="1521555"/>
            <a:ext cx="6094602" cy="423321"/>
          </a:xfrm>
          <a:prstGeom prst="rect">
            <a:avLst/>
          </a:prstGeom>
          <a:noFill/>
        </p:spPr>
        <p:txBody>
          <a:bodyPr wrap="square">
            <a:spAutoFit/>
          </a:bodyPr>
          <a:lstStyle/>
          <a:p>
            <a:pPr>
              <a:lnSpc>
                <a:spcPct val="130000"/>
              </a:lnSpc>
            </a:pPr>
            <a:r>
              <a:rPr kumimoji="1" lang="en-US" altLang="ko-Kore-KR" b="1" dirty="0">
                <a:solidFill>
                  <a:srgbClr val="FF0000"/>
                </a:solidFill>
                <a:latin typeface="Seravek Medium" panose="020B0503040000020004" pitchFamily="34" charset="0"/>
                <a:ea typeface="DXKPMStd Bold" panose="02020600000000000000" pitchFamily="18" charset="-127"/>
              </a:rPr>
              <a:t>Forward Diffusion</a:t>
            </a:r>
          </a:p>
        </p:txBody>
      </p:sp>
      <p:sp>
        <p:nvSpPr>
          <p:cNvPr id="13" name="TextBox 12">
            <a:extLst>
              <a:ext uri="{FF2B5EF4-FFF2-40B4-BE49-F238E27FC236}">
                <a16:creationId xmlns:a16="http://schemas.microsoft.com/office/drawing/2014/main" id="{BC233FB4-2C91-A308-B482-9CCA6EB1BE71}"/>
              </a:ext>
            </a:extLst>
          </p:cNvPr>
          <p:cNvSpPr txBox="1"/>
          <p:nvPr/>
        </p:nvSpPr>
        <p:spPr>
          <a:xfrm>
            <a:off x="598174" y="5336445"/>
            <a:ext cx="12008417" cy="400110"/>
          </a:xfrm>
          <a:prstGeom prst="rect">
            <a:avLst/>
          </a:prstGeom>
          <a:noFill/>
        </p:spPr>
        <p:txBody>
          <a:bodyPr wrap="square">
            <a:spAutoFit/>
          </a:bodyPr>
          <a:lstStyle/>
          <a:p>
            <a:pPr algn="l"/>
            <a:r>
              <a:rPr lang="en-US" altLang="ko-KR" sz="2000" b="1" dirty="0">
                <a:solidFill>
                  <a:srgbClr val="FF0000"/>
                </a:solidFill>
                <a:latin typeface="NimbusRomNo9L-Medi"/>
              </a:rPr>
              <a:t>Forward</a:t>
            </a:r>
            <a:r>
              <a:rPr lang="en-US" altLang="ko-KR" sz="2000" b="1" dirty="0">
                <a:latin typeface="NimbusRomNo9L-Regu"/>
              </a:rPr>
              <a:t> </a:t>
            </a:r>
            <a:r>
              <a:rPr lang="en-US" altLang="ko-KR" sz="2000" dirty="0">
                <a:latin typeface="NimbusRomNo9L-Regu"/>
              </a:rPr>
              <a:t>: image is corrupted by </a:t>
            </a:r>
            <a:r>
              <a:rPr lang="en-US" altLang="ko-KR" sz="2000" b="1" dirty="0">
                <a:latin typeface="NimbusRomNo9L-Regu"/>
              </a:rPr>
              <a:t>gradually adding noise</a:t>
            </a:r>
            <a:r>
              <a:rPr lang="en-US" altLang="ko-KR" sz="2000" dirty="0">
                <a:latin typeface="NimbusRomNo9L-Regu"/>
              </a:rPr>
              <a:t> until image becomes complete random noise</a:t>
            </a:r>
            <a:endParaRPr lang="ko-KR" altLang="en-US" sz="2000" dirty="0"/>
          </a:p>
        </p:txBody>
      </p:sp>
      <p:pic>
        <p:nvPicPr>
          <p:cNvPr id="17" name="그림 16">
            <a:extLst>
              <a:ext uri="{FF2B5EF4-FFF2-40B4-BE49-F238E27FC236}">
                <a16:creationId xmlns:a16="http://schemas.microsoft.com/office/drawing/2014/main" id="{5367884D-8A3D-B663-D979-D03E1C86D0AA}"/>
              </a:ext>
            </a:extLst>
          </p:cNvPr>
          <p:cNvPicPr>
            <a:picLocks noChangeAspect="1"/>
          </p:cNvPicPr>
          <p:nvPr/>
        </p:nvPicPr>
        <p:blipFill>
          <a:blip r:embed="rId4"/>
          <a:stretch>
            <a:fillRect/>
          </a:stretch>
        </p:blipFill>
        <p:spPr>
          <a:xfrm>
            <a:off x="2342992" y="2025521"/>
            <a:ext cx="7329513" cy="1760657"/>
          </a:xfrm>
          <a:prstGeom prst="rect">
            <a:avLst/>
          </a:prstGeom>
        </p:spPr>
      </p:pic>
      <p:sp>
        <p:nvSpPr>
          <p:cNvPr id="3" name="TextBox 2">
            <a:extLst>
              <a:ext uri="{FF2B5EF4-FFF2-40B4-BE49-F238E27FC236}">
                <a16:creationId xmlns:a16="http://schemas.microsoft.com/office/drawing/2014/main" id="{93552795-B789-E1A0-63DF-4FA3D782CF28}"/>
              </a:ext>
            </a:extLst>
          </p:cNvPr>
          <p:cNvSpPr txBox="1"/>
          <p:nvPr/>
        </p:nvSpPr>
        <p:spPr>
          <a:xfrm>
            <a:off x="4699932" y="4947647"/>
            <a:ext cx="6253992" cy="338554"/>
          </a:xfrm>
          <a:prstGeom prst="rect">
            <a:avLst/>
          </a:prstGeom>
          <a:noFill/>
        </p:spPr>
        <p:txBody>
          <a:bodyPr wrap="square">
            <a:spAutoFit/>
          </a:bodyPr>
          <a:lstStyle/>
          <a:p>
            <a:r>
              <a:rPr lang="en-US" altLang="ko-KR" sz="1600" b="0" i="0" dirty="0">
                <a:solidFill>
                  <a:schemeClr val="accent2">
                    <a:lumMod val="75000"/>
                  </a:schemeClr>
                </a:solidFill>
                <a:effectLst/>
                <a:latin typeface="noto"/>
              </a:rPr>
              <a:t>Amount of noise injected</a:t>
            </a:r>
            <a:endParaRPr lang="ko-KR" altLang="en-US" sz="1600" dirty="0">
              <a:solidFill>
                <a:schemeClr val="accent2">
                  <a:lumMod val="75000"/>
                </a:schemeClr>
              </a:solidFill>
            </a:endParaRPr>
          </a:p>
        </p:txBody>
      </p:sp>
      <p:pic>
        <p:nvPicPr>
          <p:cNvPr id="7" name="그림 6">
            <a:extLst>
              <a:ext uri="{FF2B5EF4-FFF2-40B4-BE49-F238E27FC236}">
                <a16:creationId xmlns:a16="http://schemas.microsoft.com/office/drawing/2014/main" id="{04FA2314-E278-44AE-08F1-6CCD88BA606B}"/>
              </a:ext>
            </a:extLst>
          </p:cNvPr>
          <p:cNvPicPr>
            <a:picLocks noChangeAspect="1"/>
          </p:cNvPicPr>
          <p:nvPr/>
        </p:nvPicPr>
        <p:blipFill>
          <a:blip r:embed="rId5"/>
          <a:stretch>
            <a:fillRect/>
          </a:stretch>
        </p:blipFill>
        <p:spPr>
          <a:xfrm>
            <a:off x="3366450" y="4077300"/>
            <a:ext cx="4911650" cy="928036"/>
          </a:xfrm>
          <a:prstGeom prst="rect">
            <a:avLst/>
          </a:prstGeom>
        </p:spPr>
      </p:pic>
      <p:sp>
        <p:nvSpPr>
          <p:cNvPr id="8" name="타원 7">
            <a:extLst>
              <a:ext uri="{FF2B5EF4-FFF2-40B4-BE49-F238E27FC236}">
                <a16:creationId xmlns:a16="http://schemas.microsoft.com/office/drawing/2014/main" id="{997CED24-B7CA-5598-6544-930F31EDC72A}"/>
              </a:ext>
            </a:extLst>
          </p:cNvPr>
          <p:cNvSpPr/>
          <p:nvPr/>
        </p:nvSpPr>
        <p:spPr>
          <a:xfrm>
            <a:off x="4754460" y="4558646"/>
            <a:ext cx="308295" cy="296929"/>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F156BB6A-DEA0-5D78-C351-A693D754A642}"/>
              </a:ext>
            </a:extLst>
          </p:cNvPr>
          <p:cNvPicPr>
            <a:picLocks noChangeAspect="1"/>
          </p:cNvPicPr>
          <p:nvPr/>
        </p:nvPicPr>
        <p:blipFill>
          <a:blip r:embed="rId6"/>
          <a:stretch>
            <a:fillRect/>
          </a:stretch>
        </p:blipFill>
        <p:spPr>
          <a:xfrm>
            <a:off x="493576" y="1389244"/>
            <a:ext cx="10460348" cy="4347311"/>
          </a:xfrm>
          <a:prstGeom prst="rect">
            <a:avLst/>
          </a:prstGeom>
        </p:spPr>
      </p:pic>
      <p:sp>
        <p:nvSpPr>
          <p:cNvPr id="2" name="제목 7">
            <a:extLst>
              <a:ext uri="{FF2B5EF4-FFF2-40B4-BE49-F238E27FC236}">
                <a16:creationId xmlns:a16="http://schemas.microsoft.com/office/drawing/2014/main" id="{D82FEC7A-EA0E-9E2B-A5B0-97E21331F6E9}"/>
              </a:ext>
            </a:extLst>
          </p:cNvPr>
          <p:cNvSpPr>
            <a:spLocks noGrp="1"/>
          </p:cNvSpPr>
          <p:nvPr>
            <p:ph type="title"/>
          </p:nvPr>
        </p:nvSpPr>
        <p:spPr>
          <a:xfrm>
            <a:off x="435572"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Week04 </a:t>
            </a:r>
            <a:r>
              <a:rPr lang="en-US" altLang="ko-KR" sz="3600" b="1" dirty="0">
                <a:solidFill>
                  <a:srgbClr val="FF0000"/>
                </a:solidFill>
                <a:latin typeface="Calibri" panose="020F0502020204030204" pitchFamily="34" charset="0"/>
                <a:cs typeface="Calibri" panose="020F0502020204030204" pitchFamily="34" charset="0"/>
              </a:rPr>
              <a:t>(Stable) Diffusion</a:t>
            </a:r>
            <a:endParaRPr lang="ko-Kore-KR" altLang="en-US" sz="3600" b="1"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9462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7A059E-EDF0-E4E6-1D19-284512E8963C}"/>
              </a:ext>
            </a:extLst>
          </p:cNvPr>
          <p:cNvSpPr txBox="1"/>
          <p:nvPr/>
        </p:nvSpPr>
        <p:spPr>
          <a:xfrm>
            <a:off x="4964185" y="1553450"/>
            <a:ext cx="6094602" cy="423321"/>
          </a:xfrm>
          <a:prstGeom prst="rect">
            <a:avLst/>
          </a:prstGeom>
          <a:noFill/>
        </p:spPr>
        <p:txBody>
          <a:bodyPr wrap="square">
            <a:spAutoFit/>
          </a:bodyPr>
          <a:lstStyle/>
          <a:p>
            <a:pPr>
              <a:lnSpc>
                <a:spcPct val="130000"/>
              </a:lnSpc>
            </a:pPr>
            <a:r>
              <a:rPr kumimoji="1" lang="en-US" altLang="ko-Kore-KR" b="1" dirty="0">
                <a:solidFill>
                  <a:srgbClr val="FF0000"/>
                </a:solidFill>
                <a:latin typeface="Seravek Medium" panose="020B0503040000020004" pitchFamily="34" charset="0"/>
                <a:ea typeface="DXKPMStd Bold" panose="02020600000000000000" pitchFamily="18" charset="-127"/>
              </a:rPr>
              <a:t>Reverse Diffusion</a:t>
            </a:r>
          </a:p>
        </p:txBody>
      </p:sp>
      <p:sp>
        <p:nvSpPr>
          <p:cNvPr id="13" name="TextBox 12">
            <a:extLst>
              <a:ext uri="{FF2B5EF4-FFF2-40B4-BE49-F238E27FC236}">
                <a16:creationId xmlns:a16="http://schemas.microsoft.com/office/drawing/2014/main" id="{BC233FB4-2C91-A308-B482-9CCA6EB1BE71}"/>
              </a:ext>
            </a:extLst>
          </p:cNvPr>
          <p:cNvSpPr txBox="1"/>
          <p:nvPr/>
        </p:nvSpPr>
        <p:spPr>
          <a:xfrm>
            <a:off x="1024833" y="5960994"/>
            <a:ext cx="12008417" cy="707886"/>
          </a:xfrm>
          <a:prstGeom prst="rect">
            <a:avLst/>
          </a:prstGeom>
          <a:noFill/>
        </p:spPr>
        <p:txBody>
          <a:bodyPr wrap="square">
            <a:spAutoFit/>
          </a:bodyPr>
          <a:lstStyle/>
          <a:p>
            <a:pPr algn="l"/>
            <a:r>
              <a:rPr lang="en-US" altLang="ko-KR" sz="2000" b="1" dirty="0">
                <a:solidFill>
                  <a:srgbClr val="FF0000"/>
                </a:solidFill>
                <a:latin typeface="NimbusRomNo9L-Medi"/>
              </a:rPr>
              <a:t>Reverse</a:t>
            </a:r>
            <a:r>
              <a:rPr lang="en-US" altLang="ko-KR" sz="2000" b="1" dirty="0">
                <a:latin typeface="NimbusRomNo9L-Regu"/>
              </a:rPr>
              <a:t> </a:t>
            </a:r>
            <a:r>
              <a:rPr lang="en-US" altLang="ko-KR" sz="2000" dirty="0">
                <a:latin typeface="NimbusRomNo9L-Regu"/>
              </a:rPr>
              <a:t>: </a:t>
            </a:r>
            <a:r>
              <a:rPr lang="en-US" altLang="ko-KR" sz="2000" b="0" i="0" dirty="0">
                <a:solidFill>
                  <a:srgbClr val="292929"/>
                </a:solidFill>
                <a:effectLst/>
                <a:latin typeface="source-serif-pro"/>
              </a:rPr>
              <a:t> a series of Markov </a:t>
            </a:r>
            <a:r>
              <a:rPr lang="en-US" altLang="ko-KR" sz="2000" b="0" i="1" dirty="0">
                <a:solidFill>
                  <a:srgbClr val="292929"/>
                </a:solidFill>
                <a:effectLst/>
                <a:latin typeface="source-serif-pro"/>
              </a:rPr>
              <a:t>Chains</a:t>
            </a:r>
            <a:r>
              <a:rPr lang="en-US" altLang="ko-KR" sz="2000" b="0" i="0" dirty="0">
                <a:solidFill>
                  <a:srgbClr val="292929"/>
                </a:solidFill>
                <a:effectLst/>
                <a:latin typeface="source-serif-pro"/>
              </a:rPr>
              <a:t> are used to recover the data from the Gaussian noise </a:t>
            </a:r>
          </a:p>
          <a:p>
            <a:pPr algn="l"/>
            <a:r>
              <a:rPr lang="en-US" altLang="ko-KR" sz="2000" b="0" i="0" dirty="0">
                <a:solidFill>
                  <a:srgbClr val="292929"/>
                </a:solidFill>
                <a:effectLst/>
                <a:latin typeface="source-serif-pro"/>
              </a:rPr>
              <a:t>                   by </a:t>
            </a:r>
            <a:r>
              <a:rPr lang="en-US" altLang="ko-KR" sz="2000" b="1" i="0" dirty="0">
                <a:solidFill>
                  <a:srgbClr val="292929"/>
                </a:solidFill>
                <a:effectLst/>
                <a:latin typeface="source-serif-pro"/>
              </a:rPr>
              <a:t>gradually removing the predicted noise </a:t>
            </a:r>
            <a:r>
              <a:rPr lang="en-US" altLang="ko-KR" sz="2000" b="0" i="0" dirty="0">
                <a:solidFill>
                  <a:srgbClr val="292929"/>
                </a:solidFill>
                <a:effectLst/>
                <a:latin typeface="source-serif-pro"/>
              </a:rPr>
              <a:t>at each time step.</a:t>
            </a:r>
            <a:endParaRPr lang="ko-KR" altLang="en-US" sz="2000" dirty="0"/>
          </a:p>
        </p:txBody>
      </p:sp>
      <p:pic>
        <p:nvPicPr>
          <p:cNvPr id="4" name="그림 3">
            <a:extLst>
              <a:ext uri="{FF2B5EF4-FFF2-40B4-BE49-F238E27FC236}">
                <a16:creationId xmlns:a16="http://schemas.microsoft.com/office/drawing/2014/main" id="{C9A6ADD7-3C2C-EFBC-2A7A-581CAD6DAB4A}"/>
              </a:ext>
            </a:extLst>
          </p:cNvPr>
          <p:cNvPicPr>
            <a:picLocks noChangeAspect="1"/>
          </p:cNvPicPr>
          <p:nvPr/>
        </p:nvPicPr>
        <p:blipFill>
          <a:blip r:embed="rId4"/>
          <a:stretch>
            <a:fillRect/>
          </a:stretch>
        </p:blipFill>
        <p:spPr>
          <a:xfrm>
            <a:off x="1873068" y="2189454"/>
            <a:ext cx="8202170" cy="1752845"/>
          </a:xfrm>
          <a:prstGeom prst="rect">
            <a:avLst/>
          </a:prstGeom>
        </p:spPr>
      </p:pic>
      <p:pic>
        <p:nvPicPr>
          <p:cNvPr id="7" name="그림 6">
            <a:extLst>
              <a:ext uri="{FF2B5EF4-FFF2-40B4-BE49-F238E27FC236}">
                <a16:creationId xmlns:a16="http://schemas.microsoft.com/office/drawing/2014/main" id="{C6F7685F-2911-6F41-18CC-DE4BDB6CCCF5}"/>
              </a:ext>
            </a:extLst>
          </p:cNvPr>
          <p:cNvPicPr>
            <a:picLocks noChangeAspect="1"/>
          </p:cNvPicPr>
          <p:nvPr/>
        </p:nvPicPr>
        <p:blipFill>
          <a:blip r:embed="rId5"/>
          <a:stretch>
            <a:fillRect/>
          </a:stretch>
        </p:blipFill>
        <p:spPr>
          <a:xfrm>
            <a:off x="3993572" y="4086103"/>
            <a:ext cx="4158555" cy="470376"/>
          </a:xfrm>
          <a:prstGeom prst="rect">
            <a:avLst/>
          </a:prstGeom>
        </p:spPr>
      </p:pic>
      <p:sp>
        <p:nvSpPr>
          <p:cNvPr id="11" name="타원 10">
            <a:extLst>
              <a:ext uri="{FF2B5EF4-FFF2-40B4-BE49-F238E27FC236}">
                <a16:creationId xmlns:a16="http://schemas.microsoft.com/office/drawing/2014/main" id="{2B3D9247-6D2F-CF0D-3661-D7C7B0109BAF}"/>
              </a:ext>
            </a:extLst>
          </p:cNvPr>
          <p:cNvSpPr/>
          <p:nvPr/>
        </p:nvSpPr>
        <p:spPr>
          <a:xfrm>
            <a:off x="3993572" y="4135429"/>
            <a:ext cx="436228" cy="421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2FFFB81-1DAF-1112-E621-3D4EB03B79DE}"/>
              </a:ext>
            </a:extLst>
          </p:cNvPr>
          <p:cNvSpPr txBox="1"/>
          <p:nvPr/>
        </p:nvSpPr>
        <p:spPr>
          <a:xfrm>
            <a:off x="4211686" y="4452373"/>
            <a:ext cx="6677636" cy="369332"/>
          </a:xfrm>
          <a:prstGeom prst="rect">
            <a:avLst/>
          </a:prstGeom>
          <a:noFill/>
        </p:spPr>
        <p:txBody>
          <a:bodyPr wrap="square">
            <a:spAutoFit/>
          </a:bodyPr>
          <a:lstStyle/>
          <a:p>
            <a:r>
              <a:rPr lang="en-US" altLang="ko-KR" dirty="0">
                <a:solidFill>
                  <a:srgbClr val="292929"/>
                </a:solidFill>
                <a:latin typeface="source-serif-pro"/>
              </a:rPr>
              <a:t>approximate with a parameterized model : </a:t>
            </a:r>
            <a:r>
              <a:rPr lang="en-US" altLang="ko-KR" dirty="0">
                <a:solidFill>
                  <a:srgbClr val="FF0000"/>
                </a:solidFill>
                <a:latin typeface="source-serif-pro"/>
              </a:rPr>
              <a:t>U-Net </a:t>
            </a:r>
            <a:r>
              <a:rPr lang="en-US" altLang="ko-KR" sz="1800" b="0" i="0" dirty="0">
                <a:solidFill>
                  <a:srgbClr val="292929"/>
                </a:solidFill>
                <a:effectLst/>
                <a:latin typeface="source-serif-pro"/>
              </a:rPr>
              <a:t> </a:t>
            </a:r>
            <a:endParaRPr lang="ko-KR" altLang="en-US" dirty="0"/>
          </a:p>
        </p:txBody>
      </p:sp>
      <p:sp>
        <p:nvSpPr>
          <p:cNvPr id="2" name="제목 7">
            <a:extLst>
              <a:ext uri="{FF2B5EF4-FFF2-40B4-BE49-F238E27FC236}">
                <a16:creationId xmlns:a16="http://schemas.microsoft.com/office/drawing/2014/main" id="{A4CBD6B1-9509-D690-3053-09EFC76E45B4}"/>
              </a:ext>
            </a:extLst>
          </p:cNvPr>
          <p:cNvSpPr>
            <a:spLocks noGrp="1"/>
          </p:cNvSpPr>
          <p:nvPr>
            <p:ph type="title"/>
          </p:nvPr>
        </p:nvSpPr>
        <p:spPr>
          <a:xfrm>
            <a:off x="435572"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Week04 </a:t>
            </a:r>
            <a:r>
              <a:rPr lang="en-US" altLang="ko-KR" sz="3600" b="1" dirty="0">
                <a:solidFill>
                  <a:srgbClr val="FF0000"/>
                </a:solidFill>
                <a:latin typeface="Calibri" panose="020F0502020204030204" pitchFamily="34" charset="0"/>
                <a:cs typeface="Calibri" panose="020F0502020204030204" pitchFamily="34" charset="0"/>
              </a:rPr>
              <a:t>(Stable) Diffusion</a:t>
            </a:r>
            <a:endParaRPr lang="ko-Kore-KR" altLang="en-US" sz="3600" b="1"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4611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BEB616D-92D1-7789-1FE5-BBE21785C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415" y="1553450"/>
            <a:ext cx="8099169" cy="46055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68515EE-587E-71E9-C913-8280BB819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6415" y="1553443"/>
            <a:ext cx="8099167" cy="4605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72B373A-25D0-C6DC-A0A1-A38EE694C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6415" y="1553435"/>
            <a:ext cx="8099164" cy="46055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1BC2AE2-6B63-30FD-4078-4BC56282C9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6410" y="1553435"/>
            <a:ext cx="8099164" cy="4605555"/>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7">
            <a:extLst>
              <a:ext uri="{FF2B5EF4-FFF2-40B4-BE49-F238E27FC236}">
                <a16:creationId xmlns:a16="http://schemas.microsoft.com/office/drawing/2014/main" id="{E5B66421-ED3E-5ADD-1074-101775124B29}"/>
              </a:ext>
            </a:extLst>
          </p:cNvPr>
          <p:cNvSpPr>
            <a:spLocks noGrp="1"/>
          </p:cNvSpPr>
          <p:nvPr>
            <p:ph type="title"/>
          </p:nvPr>
        </p:nvSpPr>
        <p:spPr>
          <a:xfrm>
            <a:off x="435572"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Week04 </a:t>
            </a:r>
            <a:r>
              <a:rPr lang="en-US" altLang="ko-KR" sz="3600" b="1" dirty="0">
                <a:solidFill>
                  <a:srgbClr val="FF0000"/>
                </a:solidFill>
                <a:latin typeface="Calibri" panose="020F0502020204030204" pitchFamily="34" charset="0"/>
                <a:cs typeface="Calibri" panose="020F0502020204030204" pitchFamily="34" charset="0"/>
              </a:rPr>
              <a:t>(Stable) Diffusion</a:t>
            </a:r>
            <a:endParaRPr lang="ko-Kore-KR" altLang="en-US" sz="3600" b="1"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408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F9081A0-065A-B0CA-7A69-7B95FE330888}"/>
              </a:ext>
            </a:extLst>
          </p:cNvPr>
          <p:cNvPicPr>
            <a:picLocks noChangeAspect="1"/>
          </p:cNvPicPr>
          <p:nvPr/>
        </p:nvPicPr>
        <p:blipFill>
          <a:blip r:embed="rId4"/>
          <a:stretch>
            <a:fillRect/>
          </a:stretch>
        </p:blipFill>
        <p:spPr>
          <a:xfrm>
            <a:off x="2670522" y="1466344"/>
            <a:ext cx="6485053" cy="3260497"/>
          </a:xfrm>
          <a:prstGeom prst="rect">
            <a:avLst/>
          </a:prstGeom>
        </p:spPr>
      </p:pic>
      <p:sp>
        <p:nvSpPr>
          <p:cNvPr id="8" name="TextBox 7">
            <a:extLst>
              <a:ext uri="{FF2B5EF4-FFF2-40B4-BE49-F238E27FC236}">
                <a16:creationId xmlns:a16="http://schemas.microsoft.com/office/drawing/2014/main" id="{C3352E5E-7E26-3324-04EA-B3D49448B07A}"/>
              </a:ext>
            </a:extLst>
          </p:cNvPr>
          <p:cNvSpPr txBox="1"/>
          <p:nvPr/>
        </p:nvSpPr>
        <p:spPr>
          <a:xfrm>
            <a:off x="2647372" y="5019662"/>
            <a:ext cx="10274417" cy="584775"/>
          </a:xfrm>
          <a:prstGeom prst="rect">
            <a:avLst/>
          </a:prstGeom>
          <a:noFill/>
        </p:spPr>
        <p:txBody>
          <a:bodyPr wrap="square">
            <a:spAutoFit/>
          </a:bodyPr>
          <a:lstStyle/>
          <a:p>
            <a:r>
              <a:rPr lang="en-US" altLang="ko-KR" sz="1600" b="0" i="0" dirty="0">
                <a:solidFill>
                  <a:srgbClr val="222222"/>
                </a:solidFill>
                <a:effectLst/>
                <a:latin typeface="Helvetica" panose="020B0604020202020204" pitchFamily="34" charset="0"/>
              </a:rPr>
              <a:t>Stable Diffusion paper runs the diffusion process not on the pixel images, </a:t>
            </a:r>
          </a:p>
          <a:p>
            <a:r>
              <a:rPr lang="en-US" altLang="ko-KR" sz="1600" b="0" i="0" dirty="0">
                <a:solidFill>
                  <a:srgbClr val="222222"/>
                </a:solidFill>
                <a:effectLst/>
                <a:latin typeface="Helvetica" panose="020B0604020202020204" pitchFamily="34" charset="0"/>
              </a:rPr>
              <a:t>but on a </a:t>
            </a:r>
            <a:r>
              <a:rPr lang="en-US" altLang="ko-KR" sz="1600" b="1" i="0" dirty="0">
                <a:solidFill>
                  <a:srgbClr val="222222"/>
                </a:solidFill>
                <a:effectLst/>
                <a:latin typeface="Helvetica" panose="020B0604020202020204" pitchFamily="34" charset="0"/>
              </a:rPr>
              <a:t>compressed version</a:t>
            </a:r>
            <a:r>
              <a:rPr lang="en-US" altLang="ko-KR" sz="1600" b="0" i="0" dirty="0">
                <a:solidFill>
                  <a:srgbClr val="222222"/>
                </a:solidFill>
                <a:effectLst/>
                <a:latin typeface="Helvetica" panose="020B0604020202020204" pitchFamily="34" charset="0"/>
              </a:rPr>
              <a:t> of the image.</a:t>
            </a:r>
            <a:endParaRPr lang="en-US" altLang="ko-KR" sz="1600" dirty="0"/>
          </a:p>
        </p:txBody>
      </p:sp>
      <p:pic>
        <p:nvPicPr>
          <p:cNvPr id="1026" name="Picture 2">
            <a:extLst>
              <a:ext uri="{FF2B5EF4-FFF2-40B4-BE49-F238E27FC236}">
                <a16:creationId xmlns:a16="http://schemas.microsoft.com/office/drawing/2014/main" id="{161F4947-056E-BE5B-A8BC-A148FAB9C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25" y="1653013"/>
            <a:ext cx="9896642" cy="3948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670371D-75B5-84B0-16EB-2CE8D525DB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027" y="1683214"/>
            <a:ext cx="9898040" cy="39428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C9EF416-D3AF-0244-AE3B-BD95388BC4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3027" y="1447101"/>
            <a:ext cx="9976124" cy="4803872"/>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7">
            <a:extLst>
              <a:ext uri="{FF2B5EF4-FFF2-40B4-BE49-F238E27FC236}">
                <a16:creationId xmlns:a16="http://schemas.microsoft.com/office/drawing/2014/main" id="{BA3F6BC7-264C-8249-0107-DB5C8FD2D01F}"/>
              </a:ext>
            </a:extLst>
          </p:cNvPr>
          <p:cNvSpPr>
            <a:spLocks noGrp="1"/>
          </p:cNvSpPr>
          <p:nvPr>
            <p:ph type="title"/>
          </p:nvPr>
        </p:nvSpPr>
        <p:spPr>
          <a:xfrm>
            <a:off x="435572"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Week04 </a:t>
            </a:r>
            <a:r>
              <a:rPr lang="en-US" altLang="ko-KR" sz="3600" b="1" dirty="0">
                <a:solidFill>
                  <a:srgbClr val="FF0000"/>
                </a:solidFill>
                <a:latin typeface="Calibri" panose="020F0502020204030204" pitchFamily="34" charset="0"/>
                <a:cs typeface="Calibri" panose="020F0502020204030204" pitchFamily="34" charset="0"/>
              </a:rPr>
              <a:t>(Stable) Diffusion</a:t>
            </a:r>
            <a:endParaRPr lang="ko-Kore-KR" altLang="en-US" sz="3600" b="1"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1248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24</a:t>
            </a:fld>
            <a:endParaRPr lang="en-KR" sz="14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ko-KR" sz="3600" b="1" dirty="0">
                <a:latin typeface="Calibri" panose="020F0502020204030204" pitchFamily="34" charset="0"/>
                <a:cs typeface="Calibri" panose="020F0502020204030204" pitchFamily="34" charset="0"/>
              </a:rPr>
              <a:t>Future Works</a:t>
            </a:r>
            <a:endParaRPr lang="ko-Kore-KR" altLang="en-US" sz="3600" b="1" dirty="0">
              <a:latin typeface="Calibri" panose="020F0502020204030204" pitchFamily="34" charset="0"/>
              <a:cs typeface="Calibri" panose="020F0502020204030204" pitchFamily="34" charset="0"/>
            </a:endParaRPr>
          </a:p>
        </p:txBody>
      </p:sp>
      <p:pic>
        <p:nvPicPr>
          <p:cNvPr id="13" name="그림 12">
            <a:extLst>
              <a:ext uri="{FF2B5EF4-FFF2-40B4-BE49-F238E27FC236}">
                <a16:creationId xmlns:a16="http://schemas.microsoft.com/office/drawing/2014/main" id="{92E883E8-5F23-F006-054B-9DC75C22AAA9}"/>
              </a:ext>
            </a:extLst>
          </p:cNvPr>
          <p:cNvPicPr>
            <a:picLocks noChangeAspect="1"/>
          </p:cNvPicPr>
          <p:nvPr/>
        </p:nvPicPr>
        <p:blipFill>
          <a:blip r:embed="rId3"/>
          <a:stretch>
            <a:fillRect/>
          </a:stretch>
        </p:blipFill>
        <p:spPr>
          <a:xfrm>
            <a:off x="2421236" y="2151841"/>
            <a:ext cx="7349528" cy="3594529"/>
          </a:xfrm>
          <a:prstGeom prst="rect">
            <a:avLst/>
          </a:prstGeom>
        </p:spPr>
      </p:pic>
      <p:pic>
        <p:nvPicPr>
          <p:cNvPr id="15" name="그림 14">
            <a:extLst>
              <a:ext uri="{FF2B5EF4-FFF2-40B4-BE49-F238E27FC236}">
                <a16:creationId xmlns:a16="http://schemas.microsoft.com/office/drawing/2014/main" id="{9712A554-0107-B6D2-B01D-4EF5D0FFAF38}"/>
              </a:ext>
            </a:extLst>
          </p:cNvPr>
          <p:cNvPicPr>
            <a:picLocks noChangeAspect="1"/>
          </p:cNvPicPr>
          <p:nvPr/>
        </p:nvPicPr>
        <p:blipFill>
          <a:blip r:embed="rId4"/>
          <a:stretch>
            <a:fillRect/>
          </a:stretch>
        </p:blipFill>
        <p:spPr>
          <a:xfrm>
            <a:off x="782936" y="1446642"/>
            <a:ext cx="10553700" cy="4529868"/>
          </a:xfrm>
          <a:prstGeom prst="rect">
            <a:avLst/>
          </a:prstGeom>
        </p:spPr>
      </p:pic>
    </p:spTree>
    <p:extLst>
      <p:ext uri="{BB962C8B-B14F-4D97-AF65-F5344CB8AC3E}">
        <p14:creationId xmlns:p14="http://schemas.microsoft.com/office/powerpoint/2010/main" val="2491020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D37DC17-D6DE-CC44-A672-B93F588DFFF9}"/>
              </a:ext>
            </a:extLst>
          </p:cNvPr>
          <p:cNvSpPr>
            <a:spLocks noGrp="1"/>
          </p:cNvSpPr>
          <p:nvPr>
            <p:ph idx="1"/>
          </p:nvPr>
        </p:nvSpPr>
        <p:spPr>
          <a:xfrm>
            <a:off x="435572" y="1518374"/>
            <a:ext cx="10397528" cy="4569953"/>
          </a:xfrm>
        </p:spPr>
        <p:txBody>
          <a:bodyPr>
            <a:normAutofit/>
          </a:bodyPr>
          <a:lstStyle/>
          <a:p>
            <a:pPr marL="317500" indent="-317500">
              <a:lnSpc>
                <a:spcPct val="150000"/>
              </a:lnSpc>
            </a:pPr>
            <a:r>
              <a:rPr kumimoji="1" lang="en-US" altLang="ko-Kore-KR" sz="2400" dirty="0">
                <a:latin typeface="Times New Roman" panose="02020603050405020304" pitchFamily="18" charset="0"/>
                <a:cs typeface="Times New Roman" panose="02020603050405020304" pitchFamily="18" charset="0"/>
              </a:rPr>
              <a:t>1. </a:t>
            </a:r>
            <a:r>
              <a:rPr kumimoji="1" lang="ko-KR" altLang="en-US" sz="2400" dirty="0">
                <a:latin typeface="Times New Roman" panose="02020603050405020304" pitchFamily="18" charset="0"/>
                <a:cs typeface="Times New Roman" panose="02020603050405020304" pitchFamily="18" charset="0"/>
              </a:rPr>
              <a:t>문제 정의</a:t>
            </a:r>
            <a:endParaRPr kumimoji="1" lang="en-US" altLang="ko-KR" sz="2400" dirty="0">
              <a:latin typeface="Times New Roman" panose="02020603050405020304" pitchFamily="18" charset="0"/>
              <a:cs typeface="Times New Roman" panose="02020603050405020304" pitchFamily="18" charset="0"/>
            </a:endParaRPr>
          </a:p>
          <a:p>
            <a:pPr marL="317500" indent="-317500">
              <a:lnSpc>
                <a:spcPct val="150000"/>
              </a:lnSpc>
            </a:pPr>
            <a:r>
              <a:rPr kumimoji="1" lang="en-US" altLang="ko-Kore-KR" sz="2400" dirty="0">
                <a:latin typeface="Times New Roman" panose="02020603050405020304" pitchFamily="18" charset="0"/>
                <a:cs typeface="Times New Roman" panose="02020603050405020304" pitchFamily="18" charset="0"/>
              </a:rPr>
              <a:t>2. </a:t>
            </a:r>
            <a:r>
              <a:rPr kumimoji="1" lang="ko-KR" altLang="en-US" sz="2400" dirty="0">
                <a:latin typeface="Times New Roman" panose="02020603050405020304" pitchFamily="18" charset="0"/>
                <a:cs typeface="Times New Roman" panose="02020603050405020304" pitchFamily="18" charset="0"/>
              </a:rPr>
              <a:t>이론적 배경 및 관련 연구</a:t>
            </a:r>
            <a:endParaRPr kumimoji="1" lang="en-US" altLang="ko-Kore-KR" sz="2400" dirty="0">
              <a:latin typeface="Times New Roman" panose="02020603050405020304" pitchFamily="18" charset="0"/>
              <a:cs typeface="Times New Roman" panose="02020603050405020304" pitchFamily="18" charset="0"/>
            </a:endParaRPr>
          </a:p>
          <a:p>
            <a:pPr marL="317500" indent="-317500">
              <a:lnSpc>
                <a:spcPct val="150000"/>
              </a:lnSpc>
            </a:pPr>
            <a:r>
              <a:rPr kumimoji="1" lang="en-US" altLang="ko-Kore-KR" sz="2400" dirty="0">
                <a:latin typeface="Times New Roman" panose="02020603050405020304" pitchFamily="18" charset="0"/>
                <a:cs typeface="Times New Roman" panose="02020603050405020304" pitchFamily="18" charset="0"/>
              </a:rPr>
              <a:t>3. GAN </a:t>
            </a:r>
            <a:r>
              <a:rPr kumimoji="1" lang="ko-KR" altLang="en-US" sz="2400" dirty="0">
                <a:latin typeface="Times New Roman" panose="02020603050405020304" pitchFamily="18" charset="0"/>
                <a:cs typeface="Times New Roman" panose="02020603050405020304" pitchFamily="18" charset="0"/>
              </a:rPr>
              <a:t>연구 계획 및 진행사항</a:t>
            </a:r>
            <a:endParaRPr kumimoji="1" lang="en-US" altLang="ko-Kore-KR" sz="2400" dirty="0">
              <a:latin typeface="Times New Roman" panose="02020603050405020304" pitchFamily="18" charset="0"/>
              <a:cs typeface="Times New Roman" panose="02020603050405020304" pitchFamily="18" charset="0"/>
            </a:endParaRPr>
          </a:p>
          <a:p>
            <a:pPr marL="317500" indent="-317500">
              <a:lnSpc>
                <a:spcPct val="150000"/>
              </a:lnSpc>
            </a:pPr>
            <a:r>
              <a:rPr kumimoji="1" lang="en-US" altLang="ko-Kore-KR" sz="2400" dirty="0">
                <a:latin typeface="Times New Roman" panose="02020603050405020304" pitchFamily="18" charset="0"/>
                <a:cs typeface="Times New Roman" panose="02020603050405020304" pitchFamily="18" charset="0"/>
              </a:rPr>
              <a:t>4. Diffusion </a:t>
            </a:r>
            <a:r>
              <a:rPr kumimoji="1" lang="ko-KR" altLang="en-US" sz="2400" dirty="0">
                <a:latin typeface="Times New Roman" panose="02020603050405020304" pitchFamily="18" charset="0"/>
                <a:cs typeface="Times New Roman" panose="02020603050405020304" pitchFamily="18" charset="0"/>
              </a:rPr>
              <a:t>연구 계획 및 진행사항</a:t>
            </a:r>
            <a:endParaRPr kumimoji="1" lang="en-US" altLang="ko-Kore-KR" sz="2400" dirty="0">
              <a:latin typeface="Times New Roman" panose="02020603050405020304" pitchFamily="18" charset="0"/>
              <a:cs typeface="Times New Roman" panose="02020603050405020304" pitchFamily="18" charset="0"/>
            </a:endParaRPr>
          </a:p>
        </p:txBody>
      </p:sp>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25</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a:xfrm>
            <a:off x="435572" y="268338"/>
            <a:ext cx="10397528" cy="587152"/>
          </a:xfrm>
        </p:spPr>
        <p:txBody>
          <a:bodyPr>
            <a:normAutofit/>
          </a:bodyPr>
          <a:lstStyle/>
          <a:p>
            <a:r>
              <a:rPr lang="en-US" altLang="ko-Kore-KR" sz="3600" b="1" dirty="0">
                <a:latin typeface="Times New Roman" panose="02020603050405020304" pitchFamily="18" charset="0"/>
                <a:cs typeface="Times New Roman" panose="02020603050405020304" pitchFamily="18" charset="0"/>
              </a:rPr>
              <a:t>Contents</a:t>
            </a:r>
            <a:endParaRPr lang="ko-Kore-KR"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437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7">
            <a:extLst>
              <a:ext uri="{FF2B5EF4-FFF2-40B4-BE49-F238E27FC236}">
                <a16:creationId xmlns:a16="http://schemas.microsoft.com/office/drawing/2014/main" id="{AA82F35B-5D89-8F7B-9863-A48F575AB262}"/>
              </a:ext>
            </a:extLst>
          </p:cNvPr>
          <p:cNvSpPr txBox="1">
            <a:spLocks/>
          </p:cNvSpPr>
          <p:nvPr/>
        </p:nvSpPr>
        <p:spPr>
          <a:xfrm>
            <a:off x="435572" y="268338"/>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600" b="1" dirty="0">
                <a:latin typeface="Times New Roman" panose="02020603050405020304" pitchFamily="18" charset="0"/>
                <a:cs typeface="Times New Roman" panose="02020603050405020304" pitchFamily="18" charset="0"/>
              </a:rPr>
              <a:t>문제 정의</a:t>
            </a:r>
            <a:endParaRPr lang="ko-Kore-KR" altLang="en-US" sz="36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793B65C-B472-C2BB-8CFA-F713C0562736}"/>
              </a:ext>
            </a:extLst>
          </p:cNvPr>
          <p:cNvSpPr txBox="1"/>
          <p:nvPr/>
        </p:nvSpPr>
        <p:spPr>
          <a:xfrm>
            <a:off x="1083308" y="5896318"/>
            <a:ext cx="9102055" cy="369332"/>
          </a:xfrm>
          <a:prstGeom prst="rect">
            <a:avLst/>
          </a:prstGeom>
          <a:noFill/>
        </p:spPr>
        <p:txBody>
          <a:bodyPr wrap="square" rtlCol="0">
            <a:spAutoFit/>
          </a:bodyPr>
          <a:lstStyle/>
          <a:p>
            <a:pPr algn="ctr"/>
            <a:r>
              <a:rPr lang="ko-KR" altLang="en-US" dirty="0"/>
              <a:t>입력으로 하나의 얼굴 이미지를 사용하여 전 연령대의 얼굴을 예측하는 것</a:t>
            </a:r>
          </a:p>
        </p:txBody>
      </p:sp>
      <p:pic>
        <p:nvPicPr>
          <p:cNvPr id="17" name="그림 16">
            <a:extLst>
              <a:ext uri="{FF2B5EF4-FFF2-40B4-BE49-F238E27FC236}">
                <a16:creationId xmlns:a16="http://schemas.microsoft.com/office/drawing/2014/main" id="{34574F49-8AA1-2336-FA82-09450512F454}"/>
              </a:ext>
            </a:extLst>
          </p:cNvPr>
          <p:cNvPicPr>
            <a:picLocks noChangeAspect="1"/>
          </p:cNvPicPr>
          <p:nvPr/>
        </p:nvPicPr>
        <p:blipFill>
          <a:blip r:embed="rId2"/>
          <a:stretch>
            <a:fillRect/>
          </a:stretch>
        </p:blipFill>
        <p:spPr>
          <a:xfrm>
            <a:off x="2457904" y="1319128"/>
            <a:ext cx="6352864" cy="4219743"/>
          </a:xfrm>
          <a:prstGeom prst="rect">
            <a:avLst/>
          </a:prstGeom>
        </p:spPr>
      </p:pic>
    </p:spTree>
    <p:extLst>
      <p:ext uri="{BB962C8B-B14F-4D97-AF65-F5344CB8AC3E}">
        <p14:creationId xmlns:p14="http://schemas.microsoft.com/office/powerpoint/2010/main" val="2307566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7">
            <a:extLst>
              <a:ext uri="{FF2B5EF4-FFF2-40B4-BE49-F238E27FC236}">
                <a16:creationId xmlns:a16="http://schemas.microsoft.com/office/drawing/2014/main" id="{AA82F35B-5D89-8F7B-9863-A48F575AB262}"/>
              </a:ext>
            </a:extLst>
          </p:cNvPr>
          <p:cNvSpPr txBox="1">
            <a:spLocks/>
          </p:cNvSpPr>
          <p:nvPr/>
        </p:nvSpPr>
        <p:spPr>
          <a:xfrm>
            <a:off x="435572" y="268338"/>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600" b="1" dirty="0">
                <a:latin typeface="Times New Roman" panose="02020603050405020304" pitchFamily="18" charset="0"/>
                <a:cs typeface="Times New Roman" panose="02020603050405020304" pitchFamily="18" charset="0"/>
              </a:rPr>
              <a:t>이론적 배경 및 관련 연구 </a:t>
            </a:r>
            <a:r>
              <a:rPr lang="en-US" altLang="ko-KR" sz="3600" b="1" dirty="0">
                <a:latin typeface="Times New Roman" panose="02020603050405020304" pitchFamily="18" charset="0"/>
                <a:cs typeface="Times New Roman" panose="02020603050405020304" pitchFamily="18" charset="0"/>
              </a:rPr>
              <a:t>– DLFS (ICCV 2021)</a:t>
            </a:r>
            <a:endParaRPr lang="ko-Kore-KR" altLang="en-US" sz="3600" b="1" dirty="0">
              <a:latin typeface="Times New Roman" panose="02020603050405020304" pitchFamily="18" charset="0"/>
              <a:cs typeface="Times New Roman" panose="02020603050405020304" pitchFamily="18" charset="0"/>
            </a:endParaRPr>
          </a:p>
        </p:txBody>
      </p:sp>
      <p:pic>
        <p:nvPicPr>
          <p:cNvPr id="3" name="그림 2">
            <a:extLst>
              <a:ext uri="{FF2B5EF4-FFF2-40B4-BE49-F238E27FC236}">
                <a16:creationId xmlns:a16="http://schemas.microsoft.com/office/drawing/2014/main" id="{8CC98E36-4E7E-AF55-CF94-A0DAEB66A38C}"/>
              </a:ext>
            </a:extLst>
          </p:cNvPr>
          <p:cNvPicPr>
            <a:picLocks noChangeAspect="1"/>
          </p:cNvPicPr>
          <p:nvPr/>
        </p:nvPicPr>
        <p:blipFill>
          <a:blip r:embed="rId2"/>
          <a:stretch>
            <a:fillRect/>
          </a:stretch>
        </p:blipFill>
        <p:spPr>
          <a:xfrm>
            <a:off x="219242" y="2085549"/>
            <a:ext cx="7154681" cy="3308020"/>
          </a:xfrm>
          <a:prstGeom prst="rect">
            <a:avLst/>
          </a:prstGeom>
        </p:spPr>
      </p:pic>
      <p:pic>
        <p:nvPicPr>
          <p:cNvPr id="5" name="그림 4">
            <a:extLst>
              <a:ext uri="{FF2B5EF4-FFF2-40B4-BE49-F238E27FC236}">
                <a16:creationId xmlns:a16="http://schemas.microsoft.com/office/drawing/2014/main" id="{9BB0002C-EDE9-BCE9-E113-3E80B476F43F}"/>
              </a:ext>
            </a:extLst>
          </p:cNvPr>
          <p:cNvPicPr>
            <a:picLocks noChangeAspect="1"/>
          </p:cNvPicPr>
          <p:nvPr/>
        </p:nvPicPr>
        <p:blipFill>
          <a:blip r:embed="rId3"/>
          <a:stretch>
            <a:fillRect/>
          </a:stretch>
        </p:blipFill>
        <p:spPr>
          <a:xfrm>
            <a:off x="7264851" y="2085549"/>
            <a:ext cx="4707907" cy="3212656"/>
          </a:xfrm>
          <a:prstGeom prst="rect">
            <a:avLst/>
          </a:prstGeom>
        </p:spPr>
      </p:pic>
    </p:spTree>
    <p:extLst>
      <p:ext uri="{BB962C8B-B14F-4D97-AF65-F5344CB8AC3E}">
        <p14:creationId xmlns:p14="http://schemas.microsoft.com/office/powerpoint/2010/main" val="3085223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7">
            <a:extLst>
              <a:ext uri="{FF2B5EF4-FFF2-40B4-BE49-F238E27FC236}">
                <a16:creationId xmlns:a16="http://schemas.microsoft.com/office/drawing/2014/main" id="{AA82F35B-5D89-8F7B-9863-A48F575AB262}"/>
              </a:ext>
            </a:extLst>
          </p:cNvPr>
          <p:cNvSpPr txBox="1">
            <a:spLocks/>
          </p:cNvSpPr>
          <p:nvPr/>
        </p:nvSpPr>
        <p:spPr>
          <a:xfrm>
            <a:off x="435572" y="424787"/>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b="1" dirty="0">
                <a:latin typeface="Times New Roman" panose="02020603050405020304" pitchFamily="18" charset="0"/>
                <a:cs typeface="Times New Roman" panose="02020603050405020304" pitchFamily="18" charset="0"/>
              </a:rPr>
              <a:t>GAN </a:t>
            </a:r>
            <a:r>
              <a:rPr lang="ko-KR" altLang="en-US" sz="3600" b="1" dirty="0">
                <a:latin typeface="Times New Roman" panose="02020603050405020304" pitchFamily="18" charset="0"/>
                <a:cs typeface="Times New Roman" panose="02020603050405020304" pitchFamily="18" charset="0"/>
              </a:rPr>
              <a:t>연구 계획 및 진행사항</a:t>
            </a:r>
            <a:endParaRPr lang="ko-Kore-KR" altLang="en-US"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7D229F5-E12F-8A7C-07BE-E77192901417}"/>
              </a:ext>
            </a:extLst>
          </p:cNvPr>
          <p:cNvSpPr txBox="1"/>
          <p:nvPr/>
        </p:nvSpPr>
        <p:spPr>
          <a:xfrm>
            <a:off x="435572" y="1231968"/>
            <a:ext cx="11106627" cy="5324535"/>
          </a:xfrm>
          <a:prstGeom prst="rect">
            <a:avLst/>
          </a:prstGeom>
          <a:noFill/>
        </p:spPr>
        <p:txBody>
          <a:bodyPr wrap="square">
            <a:spAutoFit/>
          </a:bodyPr>
          <a:lstStyle/>
          <a:p>
            <a:r>
              <a:rPr lang="ko-KR" altLang="en-US" sz="2000" b="1" dirty="0"/>
              <a:t>아래 목표들을 바탕으로 실험 후 논문 작성하고</a:t>
            </a:r>
            <a:r>
              <a:rPr lang="en-US" altLang="ko-KR" sz="2000" b="1" dirty="0"/>
              <a:t>, </a:t>
            </a:r>
            <a:r>
              <a:rPr lang="ko-KR" altLang="en-US" sz="2000" b="1" dirty="0"/>
              <a:t>해외 학술지에 제출할 예정</a:t>
            </a:r>
            <a:r>
              <a:rPr lang="en-US" altLang="ko-KR" sz="2000" b="1" dirty="0"/>
              <a:t>.</a:t>
            </a:r>
          </a:p>
          <a:p>
            <a:endParaRPr lang="en-US" altLang="ko-KR" sz="2000" b="1" dirty="0"/>
          </a:p>
          <a:p>
            <a:pPr marL="342900" indent="-342900">
              <a:buAutoNum type="arabicParenR"/>
            </a:pPr>
            <a:r>
              <a:rPr lang="ko-KR" altLang="en-US" sz="2000" dirty="0"/>
              <a:t>데이터셋 </a:t>
            </a:r>
            <a:r>
              <a:rPr lang="en-US" altLang="ko-KR" sz="2000" dirty="0"/>
              <a:t>: </a:t>
            </a:r>
            <a:r>
              <a:rPr lang="ko-KR" altLang="en-US" sz="2000" dirty="0"/>
              <a:t>현재까지 관련 논문에서 사용되었던 </a:t>
            </a:r>
            <a:r>
              <a:rPr lang="en-US" altLang="ko-KR" sz="2000" dirty="0"/>
              <a:t>FFHQ-Aging, Cross-Face-Aging, </a:t>
            </a:r>
            <a:r>
              <a:rPr lang="en-US" altLang="ko-KR" sz="2000" dirty="0" err="1"/>
              <a:t>CelabA</a:t>
            </a:r>
            <a:r>
              <a:rPr lang="en-US" altLang="ko-KR" sz="2000" dirty="0"/>
              <a:t>-HQ </a:t>
            </a:r>
            <a:r>
              <a:rPr lang="ko-KR" altLang="en-US" sz="2000" dirty="0"/>
              <a:t>를 사용하고</a:t>
            </a:r>
            <a:r>
              <a:rPr lang="en-US" altLang="ko-KR" sz="2000" dirty="0"/>
              <a:t>, </a:t>
            </a:r>
            <a:r>
              <a:rPr lang="ko-KR" altLang="en-US" sz="2000" dirty="0"/>
              <a:t>추가로 아시아인 데이터를 수집하여 사용할 계획</a:t>
            </a:r>
            <a:r>
              <a:rPr lang="en-US" altLang="ko-KR" sz="2000" dirty="0"/>
              <a:t>.</a:t>
            </a:r>
          </a:p>
          <a:p>
            <a:pPr marL="342900" indent="-342900">
              <a:buAutoNum type="arabicParenR"/>
            </a:pPr>
            <a:endParaRPr lang="en-US" altLang="ko-KR" sz="2000" dirty="0"/>
          </a:p>
          <a:p>
            <a:pPr marL="342900" indent="-342900">
              <a:buAutoNum type="arabicParenR"/>
            </a:pPr>
            <a:r>
              <a:rPr lang="ko-KR" altLang="en-US" sz="2000" dirty="0"/>
              <a:t>손실함수 조합 찾기 </a:t>
            </a:r>
            <a:r>
              <a:rPr lang="en-US" altLang="ko-KR" sz="2000" dirty="0"/>
              <a:t>: </a:t>
            </a:r>
            <a:r>
              <a:rPr lang="ko-KR" altLang="en-US" sz="2000" dirty="0"/>
              <a:t>선행 논문을 바탕으로 </a:t>
            </a:r>
            <a:r>
              <a:rPr lang="en-US" altLang="ko-KR" sz="2000" dirty="0"/>
              <a:t>Generator</a:t>
            </a:r>
            <a:r>
              <a:rPr lang="ko-KR" altLang="en-US" sz="2000" dirty="0"/>
              <a:t>와 </a:t>
            </a:r>
            <a:r>
              <a:rPr lang="en-US" altLang="ko-KR" sz="2000" dirty="0"/>
              <a:t>Discriminator</a:t>
            </a:r>
            <a:r>
              <a:rPr lang="ko-KR" altLang="en-US" sz="2000" dirty="0"/>
              <a:t>를 학습하는 데에 적합한 손실함수 조합 후보를 탐색할 예정임</a:t>
            </a:r>
            <a:r>
              <a:rPr lang="en-US" altLang="ko-KR" sz="2000" dirty="0"/>
              <a:t>.</a:t>
            </a:r>
          </a:p>
          <a:p>
            <a:pPr marL="342900" indent="-342900">
              <a:buAutoNum type="arabicParenR"/>
            </a:pPr>
            <a:endParaRPr lang="en-US" altLang="ko-KR" sz="2000" dirty="0"/>
          </a:p>
          <a:p>
            <a:pPr marL="342900" indent="-342900">
              <a:buAutoNum type="arabicParenR"/>
            </a:pPr>
            <a:r>
              <a:rPr lang="ko-KR" altLang="en-US" sz="2000" dirty="0"/>
              <a:t>데이터 </a:t>
            </a:r>
            <a:r>
              <a:rPr lang="ko-KR" altLang="en-US" sz="2000" dirty="0" err="1"/>
              <a:t>전처리</a:t>
            </a:r>
            <a:r>
              <a:rPr lang="ko-KR" altLang="en-US" sz="2000" dirty="0"/>
              <a:t> </a:t>
            </a:r>
            <a:r>
              <a:rPr lang="en-US" altLang="ko-KR" sz="2000" dirty="0"/>
              <a:t>: LATS, DLFS</a:t>
            </a:r>
            <a:r>
              <a:rPr lang="ko-KR" altLang="en-US" sz="2000" dirty="0"/>
              <a:t>는 사전 학습된 모델을 이용하여 얼굴만 </a:t>
            </a:r>
            <a:r>
              <a:rPr lang="en-US" altLang="ko-KR" sz="2000" dirty="0"/>
              <a:t>crop</a:t>
            </a:r>
            <a:r>
              <a:rPr lang="ko-KR" altLang="en-US" sz="2000" dirty="0"/>
              <a:t>후 진행하는데</a:t>
            </a:r>
            <a:r>
              <a:rPr lang="en-US" altLang="ko-KR" sz="2000" dirty="0"/>
              <a:t>, </a:t>
            </a:r>
            <a:r>
              <a:rPr lang="ko-KR" altLang="en-US" sz="2000" dirty="0"/>
              <a:t>이 과정에서 많은 </a:t>
            </a:r>
            <a:r>
              <a:rPr lang="en-US" altLang="ko-KR" sz="2000" dirty="0"/>
              <a:t>overhead</a:t>
            </a:r>
            <a:r>
              <a:rPr lang="ko-KR" altLang="en-US" sz="2000" dirty="0"/>
              <a:t>가 발생하며 자연스러운 배경 합성이 필요하기 때문에 이를 위한 </a:t>
            </a:r>
            <a:r>
              <a:rPr lang="en-US" altLang="ko-KR" sz="2000" dirty="0"/>
              <a:t>loss term</a:t>
            </a:r>
            <a:r>
              <a:rPr lang="ko-KR" altLang="en-US" sz="2000" dirty="0"/>
              <a:t>을 도입하여 사용할 계획임</a:t>
            </a:r>
            <a:r>
              <a:rPr lang="en-US" altLang="ko-KR" sz="2000" dirty="0"/>
              <a:t>.</a:t>
            </a:r>
          </a:p>
          <a:p>
            <a:pPr marL="342900" indent="-342900">
              <a:buAutoNum type="arabicParenR"/>
            </a:pPr>
            <a:endParaRPr lang="en-US" altLang="ko-KR" sz="2000" dirty="0"/>
          </a:p>
          <a:p>
            <a:pPr marL="342900" indent="-342900">
              <a:buAutoNum type="arabicParenR"/>
            </a:pPr>
            <a:r>
              <a:rPr lang="ko-KR" altLang="en-US" sz="2000" dirty="0"/>
              <a:t>작은 </a:t>
            </a:r>
            <a:r>
              <a:rPr lang="en-US" altLang="ko-KR" sz="2000" dirty="0"/>
              <a:t>Baseline </a:t>
            </a:r>
            <a:r>
              <a:rPr lang="ko-KR" altLang="en-US" sz="2000" dirty="0"/>
              <a:t>모델 사용</a:t>
            </a:r>
            <a:r>
              <a:rPr lang="en-US" altLang="ko-KR" sz="2000" dirty="0"/>
              <a:t>: </a:t>
            </a:r>
            <a:r>
              <a:rPr lang="ko-KR" altLang="en-US" sz="2000" dirty="0"/>
              <a:t>현재 </a:t>
            </a:r>
            <a:r>
              <a:rPr lang="en-US" altLang="ko-KR" sz="2000" dirty="0" err="1"/>
              <a:t>StyleGAN</a:t>
            </a:r>
            <a:r>
              <a:rPr lang="en-US" altLang="ko-KR" sz="2000" dirty="0"/>
              <a:t>/StyleGAN2 </a:t>
            </a:r>
            <a:r>
              <a:rPr lang="ko-KR" altLang="en-US" sz="2000" dirty="0"/>
              <a:t>기반이기 때문에 성능이 좋은 </a:t>
            </a:r>
            <a:r>
              <a:rPr lang="en-US" altLang="ko-KR" sz="2000" dirty="0"/>
              <a:t>GPU</a:t>
            </a:r>
            <a:r>
              <a:rPr lang="ko-KR" altLang="en-US" sz="2000" dirty="0"/>
              <a:t>를 사용해도 학습이 </a:t>
            </a:r>
            <a:r>
              <a:rPr lang="en-US" altLang="ko-KR" sz="2000" dirty="0"/>
              <a:t>6</a:t>
            </a:r>
            <a:r>
              <a:rPr lang="ko-KR" altLang="en-US" sz="2000" dirty="0"/>
              <a:t>일 정도 걸리는 한계가 있음</a:t>
            </a:r>
            <a:r>
              <a:rPr lang="en-US" altLang="ko-KR" sz="2000" dirty="0"/>
              <a:t>. </a:t>
            </a:r>
            <a:r>
              <a:rPr lang="ko-KR" altLang="en-US" sz="2000" dirty="0"/>
              <a:t>따라서 작은 모델을 사용하여 큰 모델에 가까운 성능을 내는 것을 목표로 함</a:t>
            </a:r>
            <a:r>
              <a:rPr lang="en-US" altLang="ko-KR" sz="2000" dirty="0"/>
              <a:t>.</a:t>
            </a:r>
          </a:p>
          <a:p>
            <a:pPr marL="342900" indent="-342900">
              <a:buAutoNum type="arabicParenR"/>
            </a:pPr>
            <a:endParaRPr lang="en-US" altLang="ko-KR" sz="2000" dirty="0"/>
          </a:p>
          <a:p>
            <a:pPr marL="342900" indent="-342900">
              <a:buAutoNum type="arabicParenR"/>
            </a:pPr>
            <a:r>
              <a:rPr lang="ko-KR" altLang="en-US" sz="2000" dirty="0" err="1"/>
              <a:t>머리숱</a:t>
            </a:r>
            <a:r>
              <a:rPr lang="en-US" altLang="ko-KR" sz="2000" dirty="0"/>
              <a:t>, </a:t>
            </a:r>
            <a:r>
              <a:rPr lang="ko-KR" altLang="en-US" sz="2000" dirty="0"/>
              <a:t>눈매</a:t>
            </a:r>
            <a:r>
              <a:rPr lang="en-US" altLang="ko-KR" sz="2000" dirty="0"/>
              <a:t>, </a:t>
            </a:r>
            <a:r>
              <a:rPr lang="ko-KR" altLang="en-US" sz="2000" dirty="0"/>
              <a:t>안경 등의 </a:t>
            </a:r>
            <a:r>
              <a:rPr lang="en-US" altLang="ko-KR" sz="2000" dirty="0"/>
              <a:t>feature</a:t>
            </a:r>
            <a:r>
              <a:rPr lang="ko-KR" altLang="en-US" sz="2000" dirty="0"/>
              <a:t> 조절 필요</a:t>
            </a:r>
            <a:r>
              <a:rPr lang="en-US" altLang="ko-KR" sz="2000" dirty="0"/>
              <a:t>.</a:t>
            </a:r>
          </a:p>
        </p:txBody>
      </p:sp>
    </p:spTree>
    <p:extLst>
      <p:ext uri="{BB962C8B-B14F-4D97-AF65-F5344CB8AC3E}">
        <p14:creationId xmlns:p14="http://schemas.microsoft.com/office/powerpoint/2010/main" val="165726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83D30E-07AA-4246-8E4E-289004EA4189}" type="slidenum">
              <a:rPr kumimoji="0" lang="x-none" sz="1400" b="0" i="0" u="none" strike="noStrike" kern="1200" cap="none" spc="0" normalizeH="0" baseline="0" noProof="0" smtClean="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x-none" sz="1400" b="0" i="0" u="none" strike="noStrike" kern="1200" cap="none" spc="0" normalizeH="0" baseline="0" noProof="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dirty="0">
                <a:ln>
                  <a:noFill/>
                </a:ln>
                <a:solidFill>
                  <a:prstClr val="white"/>
                </a:solidFill>
                <a:effectLst/>
                <a:uLnTx/>
                <a:uFillTx/>
                <a:ea typeface="+mn-ea"/>
                <a:cs typeface="+mn-cs"/>
              </a:rPr>
              <a:t>Degradation Problem</a:t>
            </a:r>
            <a:endParaRPr kumimoji="1" lang="x-none" altLang="en-US" sz="2000" b="1" i="0" u="none" strike="noStrike" kern="1200" cap="none" spc="0" normalizeH="0" baseline="0" noProof="0" dirty="0">
              <a:ln>
                <a:noFill/>
              </a:ln>
              <a:solidFill>
                <a:prstClr val="white"/>
              </a:solidFill>
              <a:effectLst/>
              <a:uLnTx/>
              <a:uFillTx/>
              <a:ea typeface="+mn-ea"/>
              <a:cs typeface="+mn-cs"/>
            </a:endParaRPr>
          </a:p>
        </p:txBody>
      </p:sp>
      <p:pic>
        <p:nvPicPr>
          <p:cNvPr id="2" name="그림 1"/>
          <p:cNvPicPr>
            <a:picLocks noChangeAspect="1"/>
          </p:cNvPicPr>
          <p:nvPr/>
        </p:nvPicPr>
        <p:blipFill>
          <a:blip r:embed="rId3"/>
          <a:stretch>
            <a:fillRect/>
          </a:stretch>
        </p:blipFill>
        <p:spPr>
          <a:xfrm>
            <a:off x="77373" y="2565384"/>
            <a:ext cx="8405446" cy="2911542"/>
          </a:xfrm>
          <a:prstGeom prst="rect">
            <a:avLst/>
          </a:prstGeom>
        </p:spPr>
      </p:pic>
      <p:sp>
        <p:nvSpPr>
          <p:cNvPr id="12" name="제목 7">
            <a:extLst>
              <a:ext uri="{FF2B5EF4-FFF2-40B4-BE49-F238E27FC236}">
                <a16:creationId xmlns:a16="http://schemas.microsoft.com/office/drawing/2014/main" id="{2B8CA780-74B6-BEB7-4676-C3BAC330397F}"/>
              </a:ext>
            </a:extLst>
          </p:cNvPr>
          <p:cNvSpPr>
            <a:spLocks noGrp="1"/>
          </p:cNvSpPr>
          <p:nvPr>
            <p:ph type="title"/>
          </p:nvPr>
        </p:nvSpPr>
        <p:spPr>
          <a:xfrm>
            <a:off x="435572"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Week01 </a:t>
            </a:r>
            <a:r>
              <a:rPr lang="en-US" altLang="ko-KR" sz="3600" b="1" dirty="0" err="1">
                <a:solidFill>
                  <a:srgbClr val="FF0000"/>
                </a:solidFill>
                <a:latin typeface="Calibri" panose="020F0502020204030204" pitchFamily="34" charset="0"/>
                <a:cs typeface="Calibri" panose="020F0502020204030204" pitchFamily="34" charset="0"/>
              </a:rPr>
              <a:t>ResNet</a:t>
            </a:r>
            <a:r>
              <a:rPr lang="en-US" altLang="ko-KR" sz="3600" b="1" dirty="0">
                <a:solidFill>
                  <a:srgbClr val="FF0000"/>
                </a:solidFill>
                <a:latin typeface="Calibri" panose="020F0502020204030204" pitchFamily="34" charset="0"/>
                <a:cs typeface="Calibri" panose="020F0502020204030204" pitchFamily="34" charset="0"/>
              </a:rPr>
              <a:t> </a:t>
            </a:r>
            <a:endParaRPr lang="ko-Kore-KR" altLang="en-US" sz="3600" b="1" dirty="0">
              <a:solidFill>
                <a:srgbClr val="FF0000"/>
              </a:solidFill>
              <a:latin typeface="Calibri" panose="020F0502020204030204" pitchFamily="34" charset="0"/>
              <a:cs typeface="Calibri" panose="020F0502020204030204" pitchFamily="34" charset="0"/>
            </a:endParaRPr>
          </a:p>
        </p:txBody>
      </p:sp>
      <p:sp>
        <p:nvSpPr>
          <p:cNvPr id="13" name="내용 개체 틀 2">
            <a:extLst>
              <a:ext uri="{FF2B5EF4-FFF2-40B4-BE49-F238E27FC236}">
                <a16:creationId xmlns:a16="http://schemas.microsoft.com/office/drawing/2014/main" id="{2CAA477F-4683-A5C9-9449-258C5FB97854}"/>
              </a:ext>
            </a:extLst>
          </p:cNvPr>
          <p:cNvSpPr txBox="1">
            <a:spLocks/>
          </p:cNvSpPr>
          <p:nvPr/>
        </p:nvSpPr>
        <p:spPr>
          <a:xfrm>
            <a:off x="5931600" y="471992"/>
            <a:ext cx="5973018" cy="7027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1" lang="en-US" altLang="x-none" sz="2400" dirty="0"/>
              <a:t>Deep Residual Learning for Image Recognition</a:t>
            </a:r>
          </a:p>
          <a:p>
            <a:pPr marL="317500" indent="-317500">
              <a:lnSpc>
                <a:spcPct val="150000"/>
              </a:lnSpc>
            </a:pPr>
            <a:endParaRPr kumimoji="1" lang="en-US" altLang="x-none" sz="2400" dirty="0"/>
          </a:p>
        </p:txBody>
      </p:sp>
      <p:sp>
        <p:nvSpPr>
          <p:cNvPr id="16" name="내용 개체 틀 2">
            <a:extLst>
              <a:ext uri="{FF2B5EF4-FFF2-40B4-BE49-F238E27FC236}">
                <a16:creationId xmlns:a16="http://schemas.microsoft.com/office/drawing/2014/main" id="{A9FE503D-89B9-1C74-1768-167B7C6D9F8C}"/>
              </a:ext>
            </a:extLst>
          </p:cNvPr>
          <p:cNvSpPr txBox="1">
            <a:spLocks/>
          </p:cNvSpPr>
          <p:nvPr/>
        </p:nvSpPr>
        <p:spPr>
          <a:xfrm>
            <a:off x="8355947" y="2985323"/>
            <a:ext cx="3705439" cy="2477536"/>
          </a:xfrm>
          <a:prstGeom prst="rect">
            <a:avLst/>
          </a:prstGeom>
        </p:spPr>
        <p:txBody>
          <a:bodyPr vert="horz" lIns="91440" tIns="45720" rIns="91440" bIns="45720" rtlCol="0">
            <a:normAutofit fontScale="6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7500" indent="-317500">
              <a:lnSpc>
                <a:spcPct val="150000"/>
              </a:lnSpc>
            </a:pPr>
            <a:r>
              <a:rPr kumimoji="1" lang="en-US" altLang="ko-KR" sz="2400"/>
              <a:t>CIFAR-10 Dataset</a:t>
            </a:r>
          </a:p>
          <a:p>
            <a:pPr marL="317500" indent="-317500">
              <a:lnSpc>
                <a:spcPct val="150000"/>
              </a:lnSpc>
            </a:pPr>
            <a:r>
              <a:rPr kumimoji="1" lang="en-US" altLang="x-none" sz="2400"/>
              <a:t>20-layer  VS  56-layer</a:t>
            </a:r>
          </a:p>
          <a:p>
            <a:pPr marL="317500" indent="-317500">
              <a:lnSpc>
                <a:spcPct val="150000"/>
              </a:lnSpc>
            </a:pPr>
            <a:r>
              <a:rPr kumimoji="1" lang="en-US" altLang="x-none" sz="2400"/>
              <a:t>Error : 56-layer &gt; 20-layer (both training and test)</a:t>
            </a:r>
          </a:p>
          <a:p>
            <a:pPr marL="317500" indent="-317500">
              <a:lnSpc>
                <a:spcPct val="150000"/>
              </a:lnSpc>
            </a:pPr>
            <a:r>
              <a:rPr kumimoji="1" lang="en-US" altLang="x-none" sz="2400"/>
              <a:t>Not overfitting</a:t>
            </a:r>
          </a:p>
          <a:p>
            <a:pPr marL="317500" indent="-317500">
              <a:lnSpc>
                <a:spcPct val="150000"/>
              </a:lnSpc>
            </a:pPr>
            <a:r>
              <a:rPr kumimoji="1" lang="en-US" altLang="x-none" sz="2400"/>
              <a:t>Gradients vanishing/exploding</a:t>
            </a:r>
          </a:p>
          <a:p>
            <a:pPr marL="317500" indent="-317500">
              <a:lnSpc>
                <a:spcPct val="150000"/>
              </a:lnSpc>
            </a:pPr>
            <a:endParaRPr kumimoji="1" lang="en-US" altLang="x-none" sz="2400" dirty="0"/>
          </a:p>
        </p:txBody>
      </p:sp>
    </p:spTree>
    <p:extLst>
      <p:ext uri="{BB962C8B-B14F-4D97-AF65-F5344CB8AC3E}">
        <p14:creationId xmlns:p14="http://schemas.microsoft.com/office/powerpoint/2010/main" val="2517214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7">
            <a:extLst>
              <a:ext uri="{FF2B5EF4-FFF2-40B4-BE49-F238E27FC236}">
                <a16:creationId xmlns:a16="http://schemas.microsoft.com/office/drawing/2014/main" id="{AA82F35B-5D89-8F7B-9863-A48F575AB262}"/>
              </a:ext>
            </a:extLst>
          </p:cNvPr>
          <p:cNvSpPr txBox="1">
            <a:spLocks/>
          </p:cNvSpPr>
          <p:nvPr/>
        </p:nvSpPr>
        <p:spPr>
          <a:xfrm>
            <a:off x="435572" y="366341"/>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b="1" dirty="0">
                <a:latin typeface="Times New Roman" panose="02020603050405020304" pitchFamily="18" charset="0"/>
                <a:cs typeface="Times New Roman" panose="02020603050405020304" pitchFamily="18" charset="0"/>
              </a:rPr>
              <a:t>GAN </a:t>
            </a:r>
            <a:r>
              <a:rPr lang="ko-KR" altLang="en-US" sz="3600" b="1" dirty="0">
                <a:latin typeface="Times New Roman" panose="02020603050405020304" pitchFamily="18" charset="0"/>
                <a:cs typeface="Times New Roman" panose="02020603050405020304" pitchFamily="18" charset="0"/>
              </a:rPr>
              <a:t>연구 계획 및 진행사항</a:t>
            </a:r>
            <a:endParaRPr lang="ko-Kore-KR" altLang="en-US" sz="3600" b="1" dirty="0">
              <a:latin typeface="Times New Roman" panose="02020603050405020304" pitchFamily="18" charset="0"/>
              <a:cs typeface="Times New Roman" panose="02020603050405020304" pitchFamily="18" charset="0"/>
            </a:endParaRPr>
          </a:p>
        </p:txBody>
      </p:sp>
      <p:pic>
        <p:nvPicPr>
          <p:cNvPr id="2" name="그림 1" descr="인간의 얼굴, 사람, 이마, 턱이(가) 표시된 사진&#10;&#10;자동 생성된 설명">
            <a:extLst>
              <a:ext uri="{FF2B5EF4-FFF2-40B4-BE49-F238E27FC236}">
                <a16:creationId xmlns:a16="http://schemas.microsoft.com/office/drawing/2014/main" id="{09C1772A-ECA4-1FB6-AE37-749E09E3B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370" y="1252816"/>
            <a:ext cx="1997981" cy="1997981"/>
          </a:xfrm>
          <a:prstGeom prst="rect">
            <a:avLst/>
          </a:prstGeom>
        </p:spPr>
      </p:pic>
      <p:sp>
        <p:nvSpPr>
          <p:cNvPr id="4" name="TextBox 3">
            <a:extLst>
              <a:ext uri="{FF2B5EF4-FFF2-40B4-BE49-F238E27FC236}">
                <a16:creationId xmlns:a16="http://schemas.microsoft.com/office/drawing/2014/main" id="{AC775489-CE10-8B30-C711-989F0E5CC4BA}"/>
              </a:ext>
            </a:extLst>
          </p:cNvPr>
          <p:cNvSpPr txBox="1"/>
          <p:nvPr/>
        </p:nvSpPr>
        <p:spPr>
          <a:xfrm>
            <a:off x="2333884" y="3407878"/>
            <a:ext cx="866229" cy="369332"/>
          </a:xfrm>
          <a:prstGeom prst="rect">
            <a:avLst/>
          </a:prstGeom>
          <a:noFill/>
        </p:spPr>
        <p:txBody>
          <a:bodyPr wrap="square" rtlCol="0">
            <a:spAutoFit/>
          </a:bodyPr>
          <a:lstStyle/>
          <a:p>
            <a:pPr algn="ctr"/>
            <a:r>
              <a:rPr lang="en-US" altLang="ko-KR" dirty="0"/>
              <a:t>INPUT</a:t>
            </a:r>
          </a:p>
        </p:txBody>
      </p:sp>
      <p:sp>
        <p:nvSpPr>
          <p:cNvPr id="5" name="TextBox 4">
            <a:extLst>
              <a:ext uri="{FF2B5EF4-FFF2-40B4-BE49-F238E27FC236}">
                <a16:creationId xmlns:a16="http://schemas.microsoft.com/office/drawing/2014/main" id="{82214526-ACBD-D041-8530-F2ABF9132D0D}"/>
              </a:ext>
            </a:extLst>
          </p:cNvPr>
          <p:cNvSpPr txBox="1"/>
          <p:nvPr/>
        </p:nvSpPr>
        <p:spPr>
          <a:xfrm>
            <a:off x="4979503" y="3406904"/>
            <a:ext cx="1955909" cy="369332"/>
          </a:xfrm>
          <a:prstGeom prst="rect">
            <a:avLst/>
          </a:prstGeom>
          <a:noFill/>
        </p:spPr>
        <p:txBody>
          <a:bodyPr wrap="square" rtlCol="0">
            <a:spAutoFit/>
          </a:bodyPr>
          <a:lstStyle/>
          <a:p>
            <a:pPr algn="ctr"/>
            <a:r>
              <a:rPr lang="en-US" altLang="ko-KR" dirty="0"/>
              <a:t>Output sample 1</a:t>
            </a:r>
          </a:p>
        </p:txBody>
      </p:sp>
      <p:sp>
        <p:nvSpPr>
          <p:cNvPr id="6" name="TextBox 5">
            <a:extLst>
              <a:ext uri="{FF2B5EF4-FFF2-40B4-BE49-F238E27FC236}">
                <a16:creationId xmlns:a16="http://schemas.microsoft.com/office/drawing/2014/main" id="{70D9B38C-6FD4-50A7-CF1B-BBCE758C3833}"/>
              </a:ext>
            </a:extLst>
          </p:cNvPr>
          <p:cNvSpPr txBox="1"/>
          <p:nvPr/>
        </p:nvSpPr>
        <p:spPr>
          <a:xfrm>
            <a:off x="8087132" y="3395531"/>
            <a:ext cx="1955909" cy="369332"/>
          </a:xfrm>
          <a:prstGeom prst="rect">
            <a:avLst/>
          </a:prstGeom>
          <a:noFill/>
        </p:spPr>
        <p:txBody>
          <a:bodyPr wrap="square" rtlCol="0">
            <a:spAutoFit/>
          </a:bodyPr>
          <a:lstStyle/>
          <a:p>
            <a:pPr algn="ctr"/>
            <a:r>
              <a:rPr lang="en-US" altLang="ko-KR" dirty="0"/>
              <a:t>Output sample 2</a:t>
            </a:r>
          </a:p>
        </p:txBody>
      </p:sp>
      <p:sp>
        <p:nvSpPr>
          <p:cNvPr id="7" name="TextBox 6">
            <a:extLst>
              <a:ext uri="{FF2B5EF4-FFF2-40B4-BE49-F238E27FC236}">
                <a16:creationId xmlns:a16="http://schemas.microsoft.com/office/drawing/2014/main" id="{299A1532-19B6-D475-EEA2-55EBC60B8864}"/>
              </a:ext>
            </a:extLst>
          </p:cNvPr>
          <p:cNvSpPr txBox="1"/>
          <p:nvPr/>
        </p:nvSpPr>
        <p:spPr>
          <a:xfrm>
            <a:off x="1785782" y="6048196"/>
            <a:ext cx="1955909" cy="369332"/>
          </a:xfrm>
          <a:prstGeom prst="rect">
            <a:avLst/>
          </a:prstGeom>
          <a:noFill/>
        </p:spPr>
        <p:txBody>
          <a:bodyPr wrap="square" rtlCol="0">
            <a:spAutoFit/>
          </a:bodyPr>
          <a:lstStyle/>
          <a:p>
            <a:pPr algn="ctr"/>
            <a:r>
              <a:rPr lang="en-US" altLang="ko-KR" dirty="0"/>
              <a:t>Output sample 3</a:t>
            </a:r>
          </a:p>
        </p:txBody>
      </p:sp>
      <p:sp>
        <p:nvSpPr>
          <p:cNvPr id="8" name="TextBox 7">
            <a:extLst>
              <a:ext uri="{FF2B5EF4-FFF2-40B4-BE49-F238E27FC236}">
                <a16:creationId xmlns:a16="http://schemas.microsoft.com/office/drawing/2014/main" id="{E55100B6-F6D1-965E-98FE-17C4364794A2}"/>
              </a:ext>
            </a:extLst>
          </p:cNvPr>
          <p:cNvSpPr txBox="1"/>
          <p:nvPr/>
        </p:nvSpPr>
        <p:spPr>
          <a:xfrm>
            <a:off x="4979503" y="6048196"/>
            <a:ext cx="1955909" cy="369332"/>
          </a:xfrm>
          <a:prstGeom prst="rect">
            <a:avLst/>
          </a:prstGeom>
          <a:noFill/>
        </p:spPr>
        <p:txBody>
          <a:bodyPr wrap="square" rtlCol="0">
            <a:spAutoFit/>
          </a:bodyPr>
          <a:lstStyle/>
          <a:p>
            <a:pPr algn="ctr"/>
            <a:r>
              <a:rPr lang="en-US" altLang="ko-KR" dirty="0"/>
              <a:t>Output sample 4</a:t>
            </a:r>
          </a:p>
        </p:txBody>
      </p:sp>
      <p:sp>
        <p:nvSpPr>
          <p:cNvPr id="9" name="TextBox 8">
            <a:extLst>
              <a:ext uri="{FF2B5EF4-FFF2-40B4-BE49-F238E27FC236}">
                <a16:creationId xmlns:a16="http://schemas.microsoft.com/office/drawing/2014/main" id="{9B3554EF-4826-3AD8-70DA-2299D6A03190}"/>
              </a:ext>
            </a:extLst>
          </p:cNvPr>
          <p:cNvSpPr txBox="1"/>
          <p:nvPr/>
        </p:nvSpPr>
        <p:spPr>
          <a:xfrm>
            <a:off x="8067260" y="6048196"/>
            <a:ext cx="1955909" cy="369332"/>
          </a:xfrm>
          <a:prstGeom prst="rect">
            <a:avLst/>
          </a:prstGeom>
          <a:noFill/>
        </p:spPr>
        <p:txBody>
          <a:bodyPr wrap="square" rtlCol="0">
            <a:spAutoFit/>
          </a:bodyPr>
          <a:lstStyle/>
          <a:p>
            <a:pPr algn="ctr"/>
            <a:r>
              <a:rPr lang="en-US" altLang="ko-KR" dirty="0"/>
              <a:t>Output sample 5</a:t>
            </a:r>
          </a:p>
        </p:txBody>
      </p:sp>
      <p:pic>
        <p:nvPicPr>
          <p:cNvPr id="11" name="그림 10" descr="인간의 얼굴, 사람, 이마, 볼이(가) 표시된 사진&#10;&#10;자동 생성된 설명">
            <a:extLst>
              <a:ext uri="{FF2B5EF4-FFF2-40B4-BE49-F238E27FC236}">
                <a16:creationId xmlns:a16="http://schemas.microsoft.com/office/drawing/2014/main" id="{E3E5DA8E-AA3C-C97C-29E9-B9622869F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503" y="1252816"/>
            <a:ext cx="1997981" cy="1997981"/>
          </a:xfrm>
          <a:prstGeom prst="rect">
            <a:avLst/>
          </a:prstGeom>
        </p:spPr>
      </p:pic>
      <p:pic>
        <p:nvPicPr>
          <p:cNvPr id="12" name="그림 11" descr="인간의 얼굴, 사람, 이마, 턱이(가) 표시된 사진&#10;&#10;자동 생성된 설명">
            <a:extLst>
              <a:ext uri="{FF2B5EF4-FFF2-40B4-BE49-F238E27FC236}">
                <a16:creationId xmlns:a16="http://schemas.microsoft.com/office/drawing/2014/main" id="{5492402C-A58A-57E3-418C-F24402E23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847" y="1252815"/>
            <a:ext cx="1997982" cy="1997982"/>
          </a:xfrm>
          <a:prstGeom prst="rect">
            <a:avLst/>
          </a:prstGeom>
        </p:spPr>
      </p:pic>
      <p:pic>
        <p:nvPicPr>
          <p:cNvPr id="13" name="그림 12" descr="인간의 얼굴, 사람, 이마, 눈썹이(가) 표시된 사진&#10;&#10;자동 생성된 설명">
            <a:extLst>
              <a:ext uri="{FF2B5EF4-FFF2-40B4-BE49-F238E27FC236}">
                <a16:creationId xmlns:a16="http://schemas.microsoft.com/office/drawing/2014/main" id="{DB6EDDAD-DAC4-81E9-C5C7-094AD88494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4747" y="3918010"/>
            <a:ext cx="1997981" cy="1997981"/>
          </a:xfrm>
          <a:prstGeom prst="rect">
            <a:avLst/>
          </a:prstGeom>
        </p:spPr>
      </p:pic>
      <p:pic>
        <p:nvPicPr>
          <p:cNvPr id="15" name="그림 14" descr="인간의 얼굴, 사람, 이마, 눈썹이(가) 표시된 사진&#10;&#10;자동 생성된 설명">
            <a:extLst>
              <a:ext uri="{FF2B5EF4-FFF2-40B4-BE49-F238E27FC236}">
                <a16:creationId xmlns:a16="http://schemas.microsoft.com/office/drawing/2014/main" id="{49D5B832-E05B-CBAF-FF4D-59ABBCDDC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9503" y="3918009"/>
            <a:ext cx="1997981" cy="1997981"/>
          </a:xfrm>
          <a:prstGeom prst="rect">
            <a:avLst/>
          </a:prstGeom>
        </p:spPr>
      </p:pic>
      <p:pic>
        <p:nvPicPr>
          <p:cNvPr id="16" name="그림 15" descr="인간의 얼굴, 사람, 이마, 턱이(가) 표시된 사진&#10;&#10;자동 생성된 설명">
            <a:extLst>
              <a:ext uri="{FF2B5EF4-FFF2-40B4-BE49-F238E27FC236}">
                <a16:creationId xmlns:a16="http://schemas.microsoft.com/office/drawing/2014/main" id="{04F80437-725F-9609-9C5E-B87E08447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7260" y="3909596"/>
            <a:ext cx="2006394" cy="2006394"/>
          </a:xfrm>
          <a:prstGeom prst="rect">
            <a:avLst/>
          </a:prstGeom>
        </p:spPr>
      </p:pic>
    </p:spTree>
    <p:extLst>
      <p:ext uri="{BB962C8B-B14F-4D97-AF65-F5344CB8AC3E}">
        <p14:creationId xmlns:p14="http://schemas.microsoft.com/office/powerpoint/2010/main" val="694962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ADDC190-281C-400C-89DE-FDA6216EEFD1}"/>
              </a:ext>
            </a:extLst>
          </p:cNvPr>
          <p:cNvPicPr>
            <a:picLocks noChangeAspect="1"/>
          </p:cNvPicPr>
          <p:nvPr/>
        </p:nvPicPr>
        <p:blipFill>
          <a:blip r:embed="rId2"/>
          <a:stretch>
            <a:fillRect/>
          </a:stretch>
        </p:blipFill>
        <p:spPr>
          <a:xfrm>
            <a:off x="42493" y="1136081"/>
            <a:ext cx="3667694" cy="5189151"/>
          </a:xfrm>
          <a:prstGeom prst="rect">
            <a:avLst/>
          </a:prstGeom>
        </p:spPr>
      </p:pic>
      <p:pic>
        <p:nvPicPr>
          <p:cNvPr id="6" name="그림 5">
            <a:extLst>
              <a:ext uri="{FF2B5EF4-FFF2-40B4-BE49-F238E27FC236}">
                <a16:creationId xmlns:a16="http://schemas.microsoft.com/office/drawing/2014/main" id="{44CCEA80-ED59-3729-732C-85ABABE39F0B}"/>
              </a:ext>
            </a:extLst>
          </p:cNvPr>
          <p:cNvPicPr>
            <a:picLocks noChangeAspect="1"/>
          </p:cNvPicPr>
          <p:nvPr/>
        </p:nvPicPr>
        <p:blipFill>
          <a:blip r:embed="rId3"/>
          <a:stretch>
            <a:fillRect/>
          </a:stretch>
        </p:blipFill>
        <p:spPr>
          <a:xfrm>
            <a:off x="3752679" y="1493853"/>
            <a:ext cx="3636878" cy="4473608"/>
          </a:xfrm>
          <a:prstGeom prst="rect">
            <a:avLst/>
          </a:prstGeom>
        </p:spPr>
      </p:pic>
      <p:pic>
        <p:nvPicPr>
          <p:cNvPr id="8" name="그림 7">
            <a:extLst>
              <a:ext uri="{FF2B5EF4-FFF2-40B4-BE49-F238E27FC236}">
                <a16:creationId xmlns:a16="http://schemas.microsoft.com/office/drawing/2014/main" id="{B6B8E711-60A5-6A94-4905-127777D8461A}"/>
              </a:ext>
            </a:extLst>
          </p:cNvPr>
          <p:cNvPicPr>
            <a:picLocks noChangeAspect="1"/>
          </p:cNvPicPr>
          <p:nvPr/>
        </p:nvPicPr>
        <p:blipFill>
          <a:blip r:embed="rId4"/>
          <a:stretch>
            <a:fillRect/>
          </a:stretch>
        </p:blipFill>
        <p:spPr>
          <a:xfrm>
            <a:off x="7474542" y="1275830"/>
            <a:ext cx="4420046" cy="5313832"/>
          </a:xfrm>
          <a:prstGeom prst="rect">
            <a:avLst/>
          </a:prstGeom>
        </p:spPr>
      </p:pic>
      <p:sp>
        <p:nvSpPr>
          <p:cNvPr id="14" name="제목 7">
            <a:extLst>
              <a:ext uri="{FF2B5EF4-FFF2-40B4-BE49-F238E27FC236}">
                <a16:creationId xmlns:a16="http://schemas.microsoft.com/office/drawing/2014/main" id="{AA82F35B-5D89-8F7B-9863-A48F575AB262}"/>
              </a:ext>
            </a:extLst>
          </p:cNvPr>
          <p:cNvSpPr txBox="1">
            <a:spLocks/>
          </p:cNvSpPr>
          <p:nvPr/>
        </p:nvSpPr>
        <p:spPr>
          <a:xfrm>
            <a:off x="435572" y="335419"/>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600" b="1" dirty="0">
                <a:latin typeface="Times New Roman" panose="02020603050405020304" pitchFamily="18" charset="0"/>
                <a:cs typeface="Times New Roman" panose="02020603050405020304" pitchFamily="18" charset="0"/>
              </a:rPr>
              <a:t>진행사항 </a:t>
            </a:r>
            <a:r>
              <a:rPr lang="en-US" altLang="ko-KR" sz="3600" b="1" dirty="0">
                <a:latin typeface="Times New Roman" panose="02020603050405020304" pitchFamily="18" charset="0"/>
                <a:cs typeface="Times New Roman" panose="02020603050405020304" pitchFamily="18" charset="0"/>
              </a:rPr>
              <a:t>- </a:t>
            </a:r>
            <a:r>
              <a:rPr lang="ko-KR" altLang="en-US" sz="3600" b="1" dirty="0">
                <a:latin typeface="Times New Roman" panose="02020603050405020304" pitchFamily="18" charset="0"/>
                <a:cs typeface="Times New Roman" panose="02020603050405020304" pitchFamily="18" charset="0"/>
              </a:rPr>
              <a:t>국가보훈부와 프로젝트 </a:t>
            </a:r>
            <a:endParaRPr lang="ko-Kore-KR"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1365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7">
            <a:extLst>
              <a:ext uri="{FF2B5EF4-FFF2-40B4-BE49-F238E27FC236}">
                <a16:creationId xmlns:a16="http://schemas.microsoft.com/office/drawing/2014/main" id="{F8ECEAF0-AD4E-7186-264B-8435D79D2F49}"/>
              </a:ext>
            </a:extLst>
          </p:cNvPr>
          <p:cNvSpPr>
            <a:spLocks noGrp="1"/>
          </p:cNvSpPr>
          <p:nvPr>
            <p:ph type="title"/>
          </p:nvPr>
        </p:nvSpPr>
        <p:spPr>
          <a:xfrm>
            <a:off x="435572" y="390886"/>
            <a:ext cx="10397528" cy="587152"/>
          </a:xfrm>
        </p:spPr>
        <p:txBody>
          <a:bodyPr>
            <a:normAutofit/>
          </a:bodyPr>
          <a:lstStyle/>
          <a:p>
            <a:r>
              <a:rPr lang="ko-KR" altLang="en-US" sz="3600" b="1" dirty="0">
                <a:latin typeface="Times New Roman" panose="02020603050405020304" pitchFamily="18" charset="0"/>
                <a:cs typeface="Times New Roman" panose="02020603050405020304" pitchFamily="18" charset="0"/>
              </a:rPr>
              <a:t>진행사항 </a:t>
            </a:r>
            <a:r>
              <a:rPr lang="en-US" altLang="ko-KR" sz="3600" b="1" dirty="0">
                <a:latin typeface="Times New Roman" panose="02020603050405020304" pitchFamily="18" charset="0"/>
                <a:cs typeface="Times New Roman" panose="02020603050405020304" pitchFamily="18" charset="0"/>
              </a:rPr>
              <a:t>- </a:t>
            </a:r>
            <a:r>
              <a:rPr lang="ko-KR" altLang="en-US" sz="3600" b="1" dirty="0">
                <a:latin typeface="Times New Roman" panose="02020603050405020304" pitchFamily="18" charset="0"/>
                <a:cs typeface="Times New Roman" panose="02020603050405020304" pitchFamily="18" charset="0"/>
              </a:rPr>
              <a:t>국가보훈부와 프로젝트</a:t>
            </a:r>
            <a:endParaRPr lang="ko-Kore-KR" altLang="en-US" sz="3600" b="1" dirty="0">
              <a:latin typeface="Times New Roman" panose="02020603050405020304" pitchFamily="18" charset="0"/>
              <a:cs typeface="Times New Roman" panose="02020603050405020304" pitchFamily="18" charset="0"/>
            </a:endParaRPr>
          </a:p>
        </p:txBody>
      </p:sp>
      <p:pic>
        <p:nvPicPr>
          <p:cNvPr id="3" name="그림 2">
            <a:extLst>
              <a:ext uri="{FF2B5EF4-FFF2-40B4-BE49-F238E27FC236}">
                <a16:creationId xmlns:a16="http://schemas.microsoft.com/office/drawing/2014/main" id="{C4412B60-92B1-63B5-5C0D-C36B1EB6A6CD}"/>
              </a:ext>
            </a:extLst>
          </p:cNvPr>
          <p:cNvPicPr>
            <a:picLocks noChangeAspect="1"/>
          </p:cNvPicPr>
          <p:nvPr/>
        </p:nvPicPr>
        <p:blipFill>
          <a:blip r:embed="rId2"/>
          <a:stretch>
            <a:fillRect/>
          </a:stretch>
        </p:blipFill>
        <p:spPr>
          <a:xfrm>
            <a:off x="618315" y="1450224"/>
            <a:ext cx="4745536" cy="5016890"/>
          </a:xfrm>
          <a:prstGeom prst="rect">
            <a:avLst/>
          </a:prstGeom>
        </p:spPr>
      </p:pic>
      <p:pic>
        <p:nvPicPr>
          <p:cNvPr id="7" name="그림 6">
            <a:extLst>
              <a:ext uri="{FF2B5EF4-FFF2-40B4-BE49-F238E27FC236}">
                <a16:creationId xmlns:a16="http://schemas.microsoft.com/office/drawing/2014/main" id="{51E14F8C-6B82-6261-6D63-650C798D01C5}"/>
              </a:ext>
            </a:extLst>
          </p:cNvPr>
          <p:cNvPicPr>
            <a:picLocks noChangeAspect="1"/>
          </p:cNvPicPr>
          <p:nvPr/>
        </p:nvPicPr>
        <p:blipFill>
          <a:blip r:embed="rId3"/>
          <a:stretch>
            <a:fillRect/>
          </a:stretch>
        </p:blipFill>
        <p:spPr>
          <a:xfrm>
            <a:off x="5634336" y="2098472"/>
            <a:ext cx="5694060" cy="3823584"/>
          </a:xfrm>
          <a:prstGeom prst="rect">
            <a:avLst/>
          </a:prstGeom>
        </p:spPr>
      </p:pic>
      <p:sp>
        <p:nvSpPr>
          <p:cNvPr id="12" name="TextBox 11">
            <a:extLst>
              <a:ext uri="{FF2B5EF4-FFF2-40B4-BE49-F238E27FC236}">
                <a16:creationId xmlns:a16="http://schemas.microsoft.com/office/drawing/2014/main" id="{E5A1B4CF-DB37-22F3-D595-1745FC6E9BA7}"/>
              </a:ext>
            </a:extLst>
          </p:cNvPr>
          <p:cNvSpPr txBox="1"/>
          <p:nvPr/>
        </p:nvSpPr>
        <p:spPr>
          <a:xfrm>
            <a:off x="5740167" y="5768167"/>
            <a:ext cx="6094602" cy="307777"/>
          </a:xfrm>
          <a:prstGeom prst="rect">
            <a:avLst/>
          </a:prstGeom>
          <a:noFill/>
        </p:spPr>
        <p:txBody>
          <a:bodyPr wrap="square">
            <a:spAutoFit/>
          </a:bodyPr>
          <a:lstStyle/>
          <a:p>
            <a:r>
              <a:rPr lang="en-US" altLang="ko-KR" sz="1400" b="0" i="0" u="none" strike="noStrike" dirty="0">
                <a:solidFill>
                  <a:srgbClr val="2196F3"/>
                </a:solidFill>
                <a:effectLst/>
                <a:latin typeface="HelveticaNeue"/>
                <a:hlinkClick r:id="rId4"/>
              </a:rPr>
              <a:t>https://n.news.naver.com/mnews/article/001/0014068979?sid=004</a:t>
            </a:r>
            <a:endParaRPr lang="ko-KR" altLang="en-US" sz="1400" dirty="0"/>
          </a:p>
        </p:txBody>
      </p:sp>
    </p:spTree>
    <p:extLst>
      <p:ext uri="{BB962C8B-B14F-4D97-AF65-F5344CB8AC3E}">
        <p14:creationId xmlns:p14="http://schemas.microsoft.com/office/powerpoint/2010/main" val="1750270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7">
            <a:extLst>
              <a:ext uri="{FF2B5EF4-FFF2-40B4-BE49-F238E27FC236}">
                <a16:creationId xmlns:a16="http://schemas.microsoft.com/office/drawing/2014/main" id="{F8ECEAF0-AD4E-7186-264B-8435D79D2F49}"/>
              </a:ext>
            </a:extLst>
          </p:cNvPr>
          <p:cNvSpPr>
            <a:spLocks noGrp="1"/>
          </p:cNvSpPr>
          <p:nvPr>
            <p:ph type="title"/>
          </p:nvPr>
        </p:nvSpPr>
        <p:spPr>
          <a:xfrm>
            <a:off x="435572" y="268338"/>
            <a:ext cx="10397528" cy="587152"/>
          </a:xfrm>
        </p:spPr>
        <p:txBody>
          <a:bodyPr>
            <a:normAutofit fontScale="90000"/>
          </a:bodyPr>
          <a:lstStyle/>
          <a:p>
            <a:r>
              <a:rPr lang="ko-KR" altLang="en-US" sz="3600" b="1" dirty="0">
                <a:latin typeface="Times New Roman" panose="02020603050405020304" pitchFamily="18" charset="0"/>
                <a:cs typeface="Times New Roman" panose="02020603050405020304" pitchFamily="18" charset="0"/>
              </a:rPr>
              <a:t>이론적 배경 및 관련 연구 </a:t>
            </a:r>
            <a:r>
              <a:rPr lang="en-US" altLang="ko-KR" sz="3600" b="1" dirty="0">
                <a:latin typeface="Times New Roman" panose="02020603050405020304" pitchFamily="18" charset="0"/>
                <a:cs typeface="Times New Roman" panose="02020603050405020304" pitchFamily="18" charset="0"/>
              </a:rPr>
              <a:t>– </a:t>
            </a:r>
            <a:r>
              <a:rPr lang="en-US" altLang="ko-KR" sz="3600" b="1" dirty="0" err="1">
                <a:latin typeface="Times New Roman" panose="02020603050405020304" pitchFamily="18" charset="0"/>
                <a:cs typeface="Times New Roman" panose="02020603050405020304" pitchFamily="18" charset="0"/>
              </a:rPr>
              <a:t>StableDiffusion</a:t>
            </a:r>
            <a:r>
              <a:rPr lang="en-US" altLang="ko-KR" sz="3600" b="1" dirty="0">
                <a:latin typeface="Times New Roman" panose="02020603050405020304" pitchFamily="18" charset="0"/>
                <a:cs typeface="Times New Roman" panose="02020603050405020304" pitchFamily="18" charset="0"/>
              </a:rPr>
              <a:t> (CVPR 2022)</a:t>
            </a:r>
            <a:endParaRPr lang="ko-Kore-KR" altLang="en-US" sz="3600" b="1" dirty="0">
              <a:latin typeface="Times New Roman" panose="02020603050405020304" pitchFamily="18" charset="0"/>
              <a:cs typeface="Times New Roman" panose="02020603050405020304" pitchFamily="18" charset="0"/>
            </a:endParaRPr>
          </a:p>
        </p:txBody>
      </p:sp>
      <p:pic>
        <p:nvPicPr>
          <p:cNvPr id="4" name="그림 3">
            <a:extLst>
              <a:ext uri="{FF2B5EF4-FFF2-40B4-BE49-F238E27FC236}">
                <a16:creationId xmlns:a16="http://schemas.microsoft.com/office/drawing/2014/main" id="{118F8A59-5B80-BEBF-EA6F-634348ED7745}"/>
              </a:ext>
            </a:extLst>
          </p:cNvPr>
          <p:cNvPicPr>
            <a:picLocks noChangeAspect="1"/>
          </p:cNvPicPr>
          <p:nvPr/>
        </p:nvPicPr>
        <p:blipFill>
          <a:blip r:embed="rId2"/>
          <a:stretch>
            <a:fillRect/>
          </a:stretch>
        </p:blipFill>
        <p:spPr>
          <a:xfrm>
            <a:off x="2592500" y="2238363"/>
            <a:ext cx="7006999" cy="3405879"/>
          </a:xfrm>
          <a:prstGeom prst="rect">
            <a:avLst/>
          </a:prstGeom>
        </p:spPr>
      </p:pic>
    </p:spTree>
    <p:extLst>
      <p:ext uri="{BB962C8B-B14F-4D97-AF65-F5344CB8AC3E}">
        <p14:creationId xmlns:p14="http://schemas.microsoft.com/office/powerpoint/2010/main" val="164441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7">
            <a:extLst>
              <a:ext uri="{FF2B5EF4-FFF2-40B4-BE49-F238E27FC236}">
                <a16:creationId xmlns:a16="http://schemas.microsoft.com/office/drawing/2014/main" id="{AA82F35B-5D89-8F7B-9863-A48F575AB262}"/>
              </a:ext>
            </a:extLst>
          </p:cNvPr>
          <p:cNvSpPr txBox="1">
            <a:spLocks/>
          </p:cNvSpPr>
          <p:nvPr/>
        </p:nvSpPr>
        <p:spPr>
          <a:xfrm>
            <a:off x="435572" y="438988"/>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b="1" dirty="0">
                <a:latin typeface="Times New Roman" panose="02020603050405020304" pitchFamily="18" charset="0"/>
                <a:cs typeface="Times New Roman" panose="02020603050405020304" pitchFamily="18" charset="0"/>
              </a:rPr>
              <a:t>Diffusion </a:t>
            </a:r>
            <a:r>
              <a:rPr lang="ko-KR" altLang="en-US" sz="3600" b="1" dirty="0">
                <a:latin typeface="Times New Roman" panose="02020603050405020304" pitchFamily="18" charset="0"/>
                <a:cs typeface="Times New Roman" panose="02020603050405020304" pitchFamily="18" charset="0"/>
              </a:rPr>
              <a:t>연구 계획 및 진행사항</a:t>
            </a:r>
            <a:endParaRPr lang="ko-Kore-KR" altLang="en-US"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7D229F5-E12F-8A7C-07BE-E77192901417}"/>
              </a:ext>
            </a:extLst>
          </p:cNvPr>
          <p:cNvSpPr txBox="1">
            <a:spLocks noGrp="1" noRot="1" noMove="1" noResize="1" noEditPoints="1" noAdjustHandles="1" noChangeArrowheads="1" noChangeShapeType="1"/>
          </p:cNvSpPr>
          <p:nvPr/>
        </p:nvSpPr>
        <p:spPr>
          <a:xfrm>
            <a:off x="435572" y="1108678"/>
            <a:ext cx="11106627" cy="3170099"/>
          </a:xfrm>
          <a:prstGeom prst="rect">
            <a:avLst/>
          </a:prstGeom>
          <a:noFill/>
        </p:spPr>
        <p:txBody>
          <a:bodyPr wrap="square">
            <a:spAutoFit/>
          </a:bodyPr>
          <a:lstStyle/>
          <a:p>
            <a:endParaRPr lang="en-US" altLang="ko-KR" sz="2000" b="1" dirty="0"/>
          </a:p>
          <a:p>
            <a:pPr marL="342900" indent="-342900">
              <a:buAutoNum type="arabicParenR"/>
            </a:pPr>
            <a:r>
              <a:rPr lang="ko-KR" altLang="en-US" sz="2000" dirty="0"/>
              <a:t>데이터셋 </a:t>
            </a:r>
            <a:r>
              <a:rPr lang="en-US" altLang="ko-KR" sz="2000" dirty="0"/>
              <a:t>: </a:t>
            </a:r>
            <a:r>
              <a:rPr lang="ko-KR" altLang="en-US" sz="2000" dirty="0"/>
              <a:t>현재까지 관련 논문에서 사용되었던 </a:t>
            </a:r>
            <a:r>
              <a:rPr lang="en-US" altLang="ko-KR" sz="2000" dirty="0"/>
              <a:t>FFHQ-Aging, Cross-Face-Aging, </a:t>
            </a:r>
            <a:r>
              <a:rPr lang="en-US" altLang="ko-KR" sz="2000" dirty="0" err="1"/>
              <a:t>CelabA</a:t>
            </a:r>
            <a:r>
              <a:rPr lang="en-US" altLang="ko-KR" sz="2000" dirty="0"/>
              <a:t>-HQ </a:t>
            </a:r>
            <a:r>
              <a:rPr lang="ko-KR" altLang="en-US" sz="2000" dirty="0"/>
              <a:t>를 사용하고</a:t>
            </a:r>
            <a:r>
              <a:rPr lang="en-US" altLang="ko-KR" sz="2000" dirty="0"/>
              <a:t>, </a:t>
            </a:r>
            <a:r>
              <a:rPr lang="ko-KR" altLang="en-US" sz="2000" dirty="0"/>
              <a:t>추가로 데이터를 수집하여 사용할 계획</a:t>
            </a:r>
            <a:r>
              <a:rPr lang="en-US" altLang="ko-KR" sz="2000" dirty="0"/>
              <a:t>.</a:t>
            </a:r>
          </a:p>
          <a:p>
            <a:pPr marL="342900" indent="-342900">
              <a:buAutoNum type="arabicParenR"/>
            </a:pPr>
            <a:endParaRPr lang="en-US" altLang="ko-KR" sz="2000" dirty="0"/>
          </a:p>
          <a:p>
            <a:pPr marL="342900" indent="-342900">
              <a:buAutoNum type="arabicParenR"/>
            </a:pPr>
            <a:r>
              <a:rPr lang="en-US" altLang="ko-KR" sz="2000" dirty="0"/>
              <a:t>Diffusion Autoencoder</a:t>
            </a:r>
            <a:r>
              <a:rPr lang="ko-KR" altLang="en-US" sz="2000" dirty="0"/>
              <a:t>의 </a:t>
            </a:r>
            <a:r>
              <a:rPr lang="en-US" altLang="ko-KR" sz="2000" dirty="0"/>
              <a:t>DDIM</a:t>
            </a:r>
            <a:r>
              <a:rPr lang="ko-KR" altLang="en-US" sz="2000" dirty="0"/>
              <a:t>을 </a:t>
            </a:r>
            <a:r>
              <a:rPr lang="en-US" altLang="ko-KR" sz="2000" dirty="0"/>
              <a:t>Stable Diffusion</a:t>
            </a:r>
            <a:r>
              <a:rPr lang="ko-KR" altLang="en-US" sz="2000" dirty="0"/>
              <a:t>의 </a:t>
            </a:r>
            <a:r>
              <a:rPr lang="en-US" altLang="ko-KR" sz="2000" dirty="0"/>
              <a:t>Latent Diffusion Model</a:t>
            </a:r>
            <a:r>
              <a:rPr lang="ko-KR" altLang="en-US" sz="2000" dirty="0"/>
              <a:t>로 교체</a:t>
            </a:r>
            <a:endParaRPr lang="en-US" altLang="ko-KR" sz="2000" dirty="0"/>
          </a:p>
          <a:p>
            <a:pPr marL="342900" indent="-342900">
              <a:buAutoNum type="arabicParenR"/>
            </a:pPr>
            <a:endParaRPr lang="en-US" altLang="ko-KR" sz="2000" dirty="0"/>
          </a:p>
          <a:p>
            <a:pPr marL="342900" indent="-342900">
              <a:buAutoNum type="arabicParenR"/>
            </a:pPr>
            <a:r>
              <a:rPr lang="en-US" altLang="ko-KR" sz="2000" dirty="0"/>
              <a:t>Diffusion Autoencoder</a:t>
            </a:r>
            <a:r>
              <a:rPr lang="ko-KR" altLang="en-US" sz="2000" dirty="0"/>
              <a:t>에 </a:t>
            </a:r>
            <a:r>
              <a:rPr lang="en-US" altLang="ko-KR" sz="2000" dirty="0" err="1"/>
              <a:t>LoRA</a:t>
            </a:r>
            <a:r>
              <a:rPr lang="en-US" altLang="ko-KR" sz="2000" dirty="0"/>
              <a:t> </a:t>
            </a:r>
            <a:r>
              <a:rPr lang="ko-KR" altLang="en-US" sz="2000" dirty="0"/>
              <a:t>기법 활용하여 </a:t>
            </a:r>
            <a:r>
              <a:rPr lang="en-US" altLang="ko-KR" sz="2000" dirty="0"/>
              <a:t>Fine-Tuning</a:t>
            </a:r>
          </a:p>
          <a:p>
            <a:pPr marL="342900" indent="-342900">
              <a:buAutoNum type="arabicParenR"/>
            </a:pPr>
            <a:endParaRPr lang="en-US" altLang="ko-KR" sz="2000" dirty="0"/>
          </a:p>
          <a:p>
            <a:pPr marL="342900" indent="-342900">
              <a:buAutoNum type="arabicParenR"/>
            </a:pPr>
            <a:r>
              <a:rPr lang="ko-KR" altLang="en-US" sz="2000" dirty="0"/>
              <a:t>동양인 얼굴</a:t>
            </a:r>
            <a:r>
              <a:rPr lang="en-US" altLang="ko-KR" sz="2000" dirty="0"/>
              <a:t>/</a:t>
            </a:r>
            <a:r>
              <a:rPr lang="ko-KR" altLang="en-US" sz="2000" dirty="0"/>
              <a:t>나이 </a:t>
            </a:r>
            <a:r>
              <a:rPr lang="en-US" altLang="ko-KR" sz="2000" dirty="0"/>
              <a:t>Dataset</a:t>
            </a:r>
            <a:r>
              <a:rPr lang="ko-KR" altLang="en-US" sz="2000" dirty="0"/>
              <a:t>으로</a:t>
            </a:r>
            <a:r>
              <a:rPr lang="en-US" altLang="ko-KR" sz="2000" dirty="0"/>
              <a:t>  Training/Fine-Tuning</a:t>
            </a:r>
            <a:r>
              <a:rPr lang="ko-KR" altLang="en-US" sz="2000" dirty="0"/>
              <a:t>하여 국가 유공자의 젊은 시절</a:t>
            </a:r>
            <a:r>
              <a:rPr lang="en-US" altLang="ko-KR" sz="2000" dirty="0"/>
              <a:t> </a:t>
            </a:r>
            <a:r>
              <a:rPr lang="ko-KR" altLang="en-US" sz="2000" dirty="0"/>
              <a:t>사진</a:t>
            </a:r>
            <a:r>
              <a:rPr lang="en-US" altLang="ko-KR" sz="2000" dirty="0"/>
              <a:t> / </a:t>
            </a:r>
            <a:r>
              <a:rPr lang="ko-KR" altLang="en-US" sz="2000" dirty="0"/>
              <a:t>나이든 사진 합성</a:t>
            </a:r>
            <a:endParaRPr lang="en-US" altLang="ko-KR" sz="2000" dirty="0"/>
          </a:p>
        </p:txBody>
      </p:sp>
    </p:spTree>
    <p:extLst>
      <p:ext uri="{BB962C8B-B14F-4D97-AF65-F5344CB8AC3E}">
        <p14:creationId xmlns:p14="http://schemas.microsoft.com/office/powerpoint/2010/main" val="885650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F33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3A7D5-4027-9248-948A-3ACA431DAD1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Lst>
          </a:blip>
          <a:srcRect l="29629" t="36852" r="26852" b="33334"/>
          <a:stretch/>
        </p:blipFill>
        <p:spPr>
          <a:xfrm>
            <a:off x="4938151" y="2788650"/>
            <a:ext cx="2315698" cy="1586500"/>
          </a:xfrm>
          <a:prstGeom prst="rect">
            <a:avLst/>
          </a:prstGeom>
        </p:spPr>
      </p:pic>
      <p:sp>
        <p:nvSpPr>
          <p:cNvPr id="6" name="직사각형 5">
            <a:extLst>
              <a:ext uri="{FF2B5EF4-FFF2-40B4-BE49-F238E27FC236}">
                <a16:creationId xmlns:a16="http://schemas.microsoft.com/office/drawing/2014/main" id="{20F64F56-81F6-5D43-A3F1-FF8541547795}"/>
              </a:ext>
            </a:extLst>
          </p:cNvPr>
          <p:cNvSpPr/>
          <p:nvPr/>
        </p:nvSpPr>
        <p:spPr>
          <a:xfrm>
            <a:off x="42864" y="5114928"/>
            <a:ext cx="2128837" cy="1685925"/>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427691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83D30E-07AA-4246-8E4E-289004EA4189}" type="slidenum">
              <a:rPr kumimoji="0" lang="x-none" sz="1400" b="0" i="0" u="none" strike="noStrike" kern="1200" cap="none" spc="0" normalizeH="0" baseline="0" noProof="0" smtClean="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x-none" sz="1400" b="0" i="0" u="none" strike="noStrike" kern="1200" cap="none" spc="0" normalizeH="0" baseline="0" noProof="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1" y="1282700"/>
            <a:ext cx="4911491"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a:ln>
                  <a:noFill/>
                </a:ln>
                <a:solidFill>
                  <a:prstClr val="white"/>
                </a:solidFill>
                <a:effectLst/>
                <a:uLnTx/>
                <a:uFillTx/>
                <a:ea typeface="+mn-ea"/>
                <a:cs typeface="+mn-cs"/>
              </a:rPr>
              <a:t>Shortcut Connection/Identity Mapping</a:t>
            </a:r>
            <a:endParaRPr kumimoji="1" lang="x-none" altLang="en-US" sz="2000" b="1" i="0" u="none" strike="noStrike" kern="1200" cap="none" spc="0" normalizeH="0" baseline="0" noProof="0" dirty="0">
              <a:ln>
                <a:noFill/>
              </a:ln>
              <a:solidFill>
                <a:prstClr val="white"/>
              </a:solidFill>
              <a:effectLst/>
              <a:uLnTx/>
              <a:uFillTx/>
              <a:ea typeface="+mn-ea"/>
              <a:cs typeface="+mn-cs"/>
            </a:endParaRPr>
          </a:p>
        </p:txBody>
      </p:sp>
      <p:sp>
        <p:nvSpPr>
          <p:cNvPr id="12" name="제목 7">
            <a:extLst>
              <a:ext uri="{FF2B5EF4-FFF2-40B4-BE49-F238E27FC236}">
                <a16:creationId xmlns:a16="http://schemas.microsoft.com/office/drawing/2014/main" id="{2B8CA780-74B6-BEB7-4676-C3BAC330397F}"/>
              </a:ext>
            </a:extLst>
          </p:cNvPr>
          <p:cNvSpPr>
            <a:spLocks noGrp="1"/>
          </p:cNvSpPr>
          <p:nvPr>
            <p:ph type="title"/>
          </p:nvPr>
        </p:nvSpPr>
        <p:spPr>
          <a:xfrm>
            <a:off x="435572"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Week01 </a:t>
            </a:r>
            <a:r>
              <a:rPr lang="en-US" altLang="ko-KR" sz="3600" b="1" dirty="0" err="1">
                <a:solidFill>
                  <a:srgbClr val="FF0000"/>
                </a:solidFill>
                <a:latin typeface="Calibri" panose="020F0502020204030204" pitchFamily="34" charset="0"/>
                <a:cs typeface="Calibri" panose="020F0502020204030204" pitchFamily="34" charset="0"/>
              </a:rPr>
              <a:t>ResNet</a:t>
            </a:r>
            <a:r>
              <a:rPr lang="en-US" altLang="ko-KR" sz="3600" b="1" dirty="0">
                <a:solidFill>
                  <a:srgbClr val="FF0000"/>
                </a:solidFill>
                <a:latin typeface="Calibri" panose="020F0502020204030204" pitchFamily="34" charset="0"/>
                <a:cs typeface="Calibri" panose="020F0502020204030204" pitchFamily="34" charset="0"/>
              </a:rPr>
              <a:t> </a:t>
            </a:r>
            <a:endParaRPr lang="ko-Kore-KR" altLang="en-US" sz="3600" b="1" dirty="0">
              <a:solidFill>
                <a:srgbClr val="FF0000"/>
              </a:solidFill>
              <a:latin typeface="Calibri" panose="020F0502020204030204" pitchFamily="34" charset="0"/>
              <a:cs typeface="Calibri" panose="020F0502020204030204" pitchFamily="34" charset="0"/>
            </a:endParaRPr>
          </a:p>
        </p:txBody>
      </p:sp>
      <p:sp>
        <p:nvSpPr>
          <p:cNvPr id="13" name="내용 개체 틀 2">
            <a:extLst>
              <a:ext uri="{FF2B5EF4-FFF2-40B4-BE49-F238E27FC236}">
                <a16:creationId xmlns:a16="http://schemas.microsoft.com/office/drawing/2014/main" id="{2CAA477F-4683-A5C9-9449-258C5FB97854}"/>
              </a:ext>
            </a:extLst>
          </p:cNvPr>
          <p:cNvSpPr txBox="1">
            <a:spLocks/>
          </p:cNvSpPr>
          <p:nvPr/>
        </p:nvSpPr>
        <p:spPr>
          <a:xfrm>
            <a:off x="5931600" y="471992"/>
            <a:ext cx="5973018" cy="7027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1" lang="en-US" altLang="x-none" sz="2400" dirty="0"/>
              <a:t>Deep Residual Learning for Image Recognition</a:t>
            </a:r>
          </a:p>
          <a:p>
            <a:pPr marL="317500" indent="-317500">
              <a:lnSpc>
                <a:spcPct val="150000"/>
              </a:lnSpc>
            </a:pPr>
            <a:endParaRPr kumimoji="1" lang="en-US" altLang="x-none" sz="2400" dirty="0"/>
          </a:p>
        </p:txBody>
      </p:sp>
      <p:pic>
        <p:nvPicPr>
          <p:cNvPr id="3" name="그림 2">
            <a:extLst>
              <a:ext uri="{FF2B5EF4-FFF2-40B4-BE49-F238E27FC236}">
                <a16:creationId xmlns:a16="http://schemas.microsoft.com/office/drawing/2014/main" id="{38679C78-2A9D-1E22-F331-3DF29E737BA1}"/>
              </a:ext>
            </a:extLst>
          </p:cNvPr>
          <p:cNvPicPr>
            <a:picLocks noChangeAspect="1"/>
          </p:cNvPicPr>
          <p:nvPr/>
        </p:nvPicPr>
        <p:blipFill>
          <a:blip r:embed="rId3"/>
          <a:stretch>
            <a:fillRect/>
          </a:stretch>
        </p:blipFill>
        <p:spPr>
          <a:xfrm>
            <a:off x="597876" y="2339181"/>
            <a:ext cx="5570806" cy="3074001"/>
          </a:xfrm>
          <a:prstGeom prst="rect">
            <a:avLst/>
          </a:prstGeom>
        </p:spPr>
      </p:pic>
      <mc:AlternateContent xmlns:mc="http://schemas.openxmlformats.org/markup-compatibility/2006" xmlns:a14="http://schemas.microsoft.com/office/drawing/2010/main">
        <mc:Choice Requires="a14">
          <p:sp>
            <p:nvSpPr>
              <p:cNvPr id="6" name="내용 개체 틀 2">
                <a:extLst>
                  <a:ext uri="{FF2B5EF4-FFF2-40B4-BE49-F238E27FC236}">
                    <a16:creationId xmlns:a16="http://schemas.microsoft.com/office/drawing/2014/main" id="{DD611C1B-6EF6-D476-52C6-71E241C53848}"/>
                  </a:ext>
                </a:extLst>
              </p:cNvPr>
              <p:cNvSpPr txBox="1">
                <a:spLocks/>
              </p:cNvSpPr>
              <p:nvPr/>
            </p:nvSpPr>
            <p:spPr>
              <a:xfrm>
                <a:off x="6456808" y="2531906"/>
                <a:ext cx="4727007" cy="2792716"/>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1" lang="en-US" altLang="ko-KR" sz="24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Identity : </a:t>
                </a:r>
                <a:r>
                  <a:rPr kumimoji="1" lang="ko-KR" altLang="en-US" sz="2400" b="0"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50" charset="-127"/>
                    <a:cs typeface="+mn-cs"/>
                  </a:rPr>
                  <a:t>입력값을</a:t>
                </a:r>
                <a:r>
                  <a:rPr kumimoji="1" lang="ko-KR" altLang="en-US" sz="24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 그대로 전달함</a:t>
                </a:r>
                <a:endParaRPr kumimoji="1" lang="en-US" altLang="ko-KR" sz="24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14:m>
                  <m:oMath xmlns:m="http://schemas.openxmlformats.org/officeDocument/2006/math">
                    <m:r>
                      <a:rPr kumimoji="1" lang="en-US" altLang="x-none"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d>
                      <m:dPr>
                        <m:ctrlPr>
                          <a:rPr kumimoji="1" lang="en-US" altLang="x-none"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1" lang="en-US" altLang="x-none"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d>
                    <m:r>
                      <a:rPr kumimoji="1" lang="en-US" altLang="x-none"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x-none"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m:t>
                    </m:r>
                    <m:d>
                      <m:dPr>
                        <m:ctrlPr>
                          <a:rPr kumimoji="1" lang="en-US" altLang="x-none"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1" lang="en-US" altLang="x-none"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d>
                    <m:r>
                      <a:rPr kumimoji="1" lang="en-US" altLang="x-none"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x-none"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oMath>
                </a14:m>
                <a:endParaRPr kumimoji="1" lang="en-US" altLang="x-none" sz="24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endParaRPr>
              </a:p>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1" lang="en-US" altLang="x-none" sz="24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H</a:t>
                </a:r>
                <a14:m>
                  <m:oMath xmlns:m="http://schemas.openxmlformats.org/officeDocument/2006/math">
                    <m:d>
                      <m:dPr>
                        <m:ctrlPr>
                          <a:rPr kumimoji="1" lang="en-US" altLang="x-none"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1" lang="en-US" altLang="x-none"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e>
                    </m:d>
                    <m:r>
                      <a:rPr kumimoji="1" lang="en-US" altLang="x-none"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x-none"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d>
                      <m:dPr>
                        <m:ctrlPr>
                          <a:rPr kumimoji="1" lang="en-US" altLang="x-none"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1" lang="en-US" altLang="x-none"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e>
                    </m:d>
                    <m:r>
                      <a:rPr kumimoji="1" lang="en-US" altLang="x-none"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x-none"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oMath>
                </a14:m>
                <a:r>
                  <a:rPr kumimoji="1" lang="en-US" altLang="x-none" sz="24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 (shortcut connection)</a:t>
                </a:r>
              </a:p>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1" lang="ko-KR" altLang="en-US" sz="24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하나 이상의 </a:t>
                </a:r>
                <a:r>
                  <a:rPr kumimoji="1" lang="en-US" altLang="ko-KR" sz="24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layer</a:t>
                </a:r>
                <a:r>
                  <a:rPr kumimoji="1" lang="ko-KR" altLang="en-US" sz="24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를 </a:t>
                </a:r>
                <a:r>
                  <a:rPr kumimoji="1" lang="en-US" altLang="ko-KR" sz="24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skip</a:t>
                </a:r>
                <a:endParaRPr kumimoji="1" lang="en-US" altLang="x-none" sz="24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endParaRPr>
              </a:p>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14:m>
                  <m:oMath xmlns:m="http://schemas.openxmlformats.org/officeDocument/2006/math">
                    <m:r>
                      <a:rPr kumimoji="1" lang="en-US" altLang="x-none"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m:t>
                    </m:r>
                    <m:d>
                      <m:dPr>
                        <m:ctrlPr>
                          <a:rPr kumimoji="1" lang="en-US" altLang="x-none"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1" lang="en-US" altLang="x-none"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e>
                    </m:d>
                  </m:oMath>
                </a14:m>
                <a:r>
                  <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rPr>
                  <a:t> : Model, </a:t>
                </a:r>
                <a14:m>
                  <m:oMath xmlns:m="http://schemas.openxmlformats.org/officeDocument/2006/math">
                    <m:r>
                      <a:rPr kumimoji="1" lang="en-US" altLang="x-none"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oMath>
                </a14:m>
                <a:r>
                  <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rPr>
                  <a:t> : identity(</a:t>
                </a:r>
                <a:r>
                  <a:rPr kumimoji="1" lang="ko-KR" altLang="en-US" sz="24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자기 자신</a:t>
                </a:r>
                <a:r>
                  <a:rPr kumimoji="1" lang="en-US" altLang="ko-KR" sz="24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a:t>
                </a:r>
              </a:p>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1" lang="en-US" altLang="x-none" sz="24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rPr>
                  <a:t> : function</a:t>
                </a:r>
              </a:p>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endPar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내용 개체 틀 2">
                <a:extLst>
                  <a:ext uri="{FF2B5EF4-FFF2-40B4-BE49-F238E27FC236}">
                    <a16:creationId xmlns:a16="http://schemas.microsoft.com/office/drawing/2014/main" id="{DD611C1B-6EF6-D476-52C6-71E241C53848}"/>
                  </a:ext>
                </a:extLst>
              </p:cNvPr>
              <p:cNvSpPr txBox="1">
                <a:spLocks noRot="1" noChangeAspect="1" noMove="1" noResize="1" noEditPoints="1" noAdjustHandles="1" noChangeArrowheads="1" noChangeShapeType="1" noTextEdit="1"/>
              </p:cNvSpPr>
              <p:nvPr/>
            </p:nvSpPr>
            <p:spPr>
              <a:xfrm>
                <a:off x="6456808" y="2531906"/>
                <a:ext cx="4727007" cy="2792716"/>
              </a:xfrm>
              <a:prstGeom prst="rect">
                <a:avLst/>
              </a:prstGeom>
              <a:blipFill>
                <a:blip r:embed="rId4"/>
                <a:stretch>
                  <a:fillRect l="-6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06680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83D30E-07AA-4246-8E4E-289004EA4189}" type="slidenum">
              <a:rPr kumimoji="0" lang="x-none" sz="1400" b="0" i="0" u="none" strike="noStrike" kern="1200" cap="none" spc="0" normalizeH="0" baseline="0" noProof="0" smtClean="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x-none" sz="1400" b="0" i="0" u="none" strike="noStrike" kern="1200" cap="none" spc="0" normalizeH="0" baseline="0" noProof="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a:ln>
                  <a:noFill/>
                </a:ln>
                <a:solidFill>
                  <a:prstClr val="white"/>
                </a:solidFill>
                <a:effectLst/>
                <a:uLnTx/>
                <a:uFillTx/>
                <a:ea typeface="+mn-ea"/>
                <a:cs typeface="+mn-cs"/>
              </a:rPr>
              <a:t>Network Architectures</a:t>
            </a:r>
            <a:endParaRPr kumimoji="1" lang="x-none" altLang="en-US" sz="2000" b="1" i="0" u="none" strike="noStrike" kern="1200" cap="none" spc="0" normalizeH="0" baseline="0" noProof="0" dirty="0">
              <a:ln>
                <a:noFill/>
              </a:ln>
              <a:solidFill>
                <a:prstClr val="white"/>
              </a:solidFill>
              <a:effectLst/>
              <a:uLnTx/>
              <a:uFillTx/>
              <a:ea typeface="+mn-ea"/>
              <a:cs typeface="+mn-cs"/>
            </a:endParaRPr>
          </a:p>
        </p:txBody>
      </p:sp>
      <p:sp>
        <p:nvSpPr>
          <p:cNvPr id="9" name="내용 개체 틀 2">
            <a:extLst>
              <a:ext uri="{FF2B5EF4-FFF2-40B4-BE49-F238E27FC236}">
                <a16:creationId xmlns:a16="http://schemas.microsoft.com/office/drawing/2014/main" id="{BD37DC17-D6DE-CC44-A672-B93F588DFFF9}"/>
              </a:ext>
            </a:extLst>
          </p:cNvPr>
          <p:cNvSpPr txBox="1">
            <a:spLocks/>
          </p:cNvSpPr>
          <p:nvPr/>
        </p:nvSpPr>
        <p:spPr>
          <a:xfrm>
            <a:off x="1433894" y="2045332"/>
            <a:ext cx="920686" cy="331133"/>
          </a:xfrm>
          <a:prstGeom prst="rect">
            <a:avLst/>
          </a:prstGeom>
        </p:spPr>
        <p:txBody>
          <a:bodyPr vert="horz" lIns="91440" tIns="45720" rIns="91440" bIns="45720" rtlCol="0">
            <a:normAutofit fontScale="4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kumimoji="1" lang="en-US" altLang="x-none" sz="2400" b="0" i="0" u="none" strike="noStrike" kern="1200" cap="none" spc="0" normalizeH="0" baseline="0" noProof="0" dirty="0" err="1">
                <a:ln>
                  <a:noFill/>
                </a:ln>
                <a:solidFill>
                  <a:srgbClr val="A0332D"/>
                </a:solidFill>
                <a:effectLst/>
                <a:uLnTx/>
                <a:uFillTx/>
                <a:latin typeface="Calibri" panose="020F0502020204030204"/>
                <a:ea typeface="+mn-ea"/>
                <a:cs typeface="+mn-cs"/>
              </a:rPr>
              <a:t>ResNet</a:t>
            </a:r>
            <a:r>
              <a:rPr kumimoji="1" lang="en-US" altLang="x-none" sz="2400" b="0" i="0" u="none" strike="noStrike" kern="1200" cap="none" spc="0" normalizeH="0" baseline="0" noProof="0" dirty="0">
                <a:ln>
                  <a:noFill/>
                </a:ln>
                <a:solidFill>
                  <a:srgbClr val="A0332D"/>
                </a:solidFill>
                <a:effectLst/>
                <a:uLnTx/>
                <a:uFillTx/>
                <a:latin typeface="Calibri" panose="020F0502020204030204"/>
                <a:ea typeface="+mn-ea"/>
                <a:cs typeface="+mn-cs"/>
              </a:rPr>
              <a:t>(top)</a:t>
            </a:r>
          </a:p>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endPar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내용 개체 틀 2">
            <a:extLst>
              <a:ext uri="{FF2B5EF4-FFF2-40B4-BE49-F238E27FC236}">
                <a16:creationId xmlns:a16="http://schemas.microsoft.com/office/drawing/2014/main" id="{BD37DC17-D6DE-CC44-A672-B93F588DFFF9}"/>
              </a:ext>
            </a:extLst>
          </p:cNvPr>
          <p:cNvSpPr txBox="1">
            <a:spLocks/>
          </p:cNvSpPr>
          <p:nvPr/>
        </p:nvSpPr>
        <p:spPr>
          <a:xfrm>
            <a:off x="448967" y="2045332"/>
            <a:ext cx="920686" cy="331133"/>
          </a:xfrm>
          <a:prstGeom prst="rect">
            <a:avLst/>
          </a:prstGeom>
        </p:spPr>
        <p:txBody>
          <a:bodyPr vert="horz" lIns="91440" tIns="45720" rIns="91440" bIns="45720" rtlCol="0">
            <a:normAutofit fontScale="4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kumimoji="1" lang="en-US" altLang="x-none" sz="2400" b="0" i="0" u="none" strike="noStrike" kern="1200" cap="none" spc="0" normalizeH="0" baseline="0" noProof="0" dirty="0">
                <a:ln>
                  <a:noFill/>
                </a:ln>
                <a:solidFill>
                  <a:srgbClr val="A0332D"/>
                </a:solidFill>
                <a:effectLst/>
                <a:uLnTx/>
                <a:uFillTx/>
                <a:latin typeface="Calibri" panose="020F0502020204030204"/>
                <a:ea typeface="+mn-ea"/>
                <a:cs typeface="+mn-cs"/>
              </a:rPr>
              <a:t>Plain(top)</a:t>
            </a:r>
          </a:p>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endPar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내용 개체 틀 2">
            <a:extLst>
              <a:ext uri="{FF2B5EF4-FFF2-40B4-BE49-F238E27FC236}">
                <a16:creationId xmlns:a16="http://schemas.microsoft.com/office/drawing/2014/main" id="{BD37DC17-D6DE-CC44-A672-B93F588DFFF9}"/>
              </a:ext>
            </a:extLst>
          </p:cNvPr>
          <p:cNvSpPr txBox="1">
            <a:spLocks/>
          </p:cNvSpPr>
          <p:nvPr/>
        </p:nvSpPr>
        <p:spPr>
          <a:xfrm>
            <a:off x="2752602" y="2045332"/>
            <a:ext cx="1131037" cy="331133"/>
          </a:xfrm>
          <a:prstGeom prst="rect">
            <a:avLst/>
          </a:prstGeom>
        </p:spPr>
        <p:txBody>
          <a:bodyPr vert="horz" lIns="91440" tIns="45720" rIns="91440" bIns="45720" rtlCol="0">
            <a:normAutofit fontScale="4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kumimoji="1" lang="en-US" altLang="x-none" sz="2400" b="0" i="0" u="none" strike="noStrike" kern="1200" cap="none" spc="0" normalizeH="0" baseline="0" noProof="0" dirty="0">
                <a:ln>
                  <a:noFill/>
                </a:ln>
                <a:solidFill>
                  <a:srgbClr val="A0332D"/>
                </a:solidFill>
                <a:effectLst/>
                <a:uLnTx/>
                <a:uFillTx/>
                <a:latin typeface="Calibri" panose="020F0502020204030204"/>
                <a:ea typeface="+mn-ea"/>
                <a:cs typeface="+mn-cs"/>
              </a:rPr>
              <a:t>Plain(bottom)</a:t>
            </a:r>
          </a:p>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endPar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내용 개체 틀 2">
            <a:extLst>
              <a:ext uri="{FF2B5EF4-FFF2-40B4-BE49-F238E27FC236}">
                <a16:creationId xmlns:a16="http://schemas.microsoft.com/office/drawing/2014/main" id="{BD37DC17-D6DE-CC44-A672-B93F588DFFF9}"/>
              </a:ext>
            </a:extLst>
          </p:cNvPr>
          <p:cNvSpPr txBox="1">
            <a:spLocks/>
          </p:cNvSpPr>
          <p:nvPr/>
        </p:nvSpPr>
        <p:spPr>
          <a:xfrm>
            <a:off x="3733187" y="2045332"/>
            <a:ext cx="1296014" cy="331133"/>
          </a:xfrm>
          <a:prstGeom prst="rect">
            <a:avLst/>
          </a:prstGeom>
        </p:spPr>
        <p:txBody>
          <a:bodyPr vert="horz" lIns="91440" tIns="45720" rIns="91440" bIns="45720" rtlCol="0">
            <a:normAutofit fontScale="4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kumimoji="1" lang="en-US" altLang="x-none" sz="2400" b="0" i="0" u="none" strike="noStrike" kern="1200" cap="none" spc="0" normalizeH="0" baseline="0" noProof="0" dirty="0" err="1">
                <a:ln>
                  <a:noFill/>
                </a:ln>
                <a:solidFill>
                  <a:srgbClr val="A0332D"/>
                </a:solidFill>
                <a:effectLst/>
                <a:uLnTx/>
                <a:uFillTx/>
                <a:latin typeface="Calibri" panose="020F0502020204030204"/>
                <a:ea typeface="+mn-ea"/>
                <a:cs typeface="+mn-cs"/>
              </a:rPr>
              <a:t>ResNet</a:t>
            </a:r>
            <a:r>
              <a:rPr kumimoji="1" lang="en-US" altLang="x-none" sz="2400" b="0" i="0" u="none" strike="noStrike" kern="1200" cap="none" spc="0" normalizeH="0" baseline="0" noProof="0" dirty="0">
                <a:ln>
                  <a:noFill/>
                </a:ln>
                <a:solidFill>
                  <a:srgbClr val="A0332D"/>
                </a:solidFill>
                <a:effectLst/>
                <a:uLnTx/>
                <a:uFillTx/>
                <a:latin typeface="Calibri" panose="020F0502020204030204"/>
                <a:ea typeface="+mn-ea"/>
                <a:cs typeface="+mn-cs"/>
              </a:rPr>
              <a:t>(bottom)</a:t>
            </a:r>
          </a:p>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endPar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직사각형 12"/>
          <p:cNvSpPr/>
          <p:nvPr/>
        </p:nvSpPr>
        <p:spPr>
          <a:xfrm>
            <a:off x="373380" y="2053568"/>
            <a:ext cx="2184993" cy="4302783"/>
          </a:xfrm>
          <a:prstGeom prst="rect">
            <a:avLst/>
          </a:prstGeom>
          <a:noFill/>
          <a:ln>
            <a:solidFill>
              <a:srgbClr val="F2D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14" name="직사각형 13"/>
          <p:cNvSpPr/>
          <p:nvPr/>
        </p:nvSpPr>
        <p:spPr>
          <a:xfrm>
            <a:off x="2874523" y="2053569"/>
            <a:ext cx="2184993" cy="4302783"/>
          </a:xfrm>
          <a:prstGeom prst="rect">
            <a:avLst/>
          </a:prstGeom>
          <a:noFill/>
          <a:ln>
            <a:solidFill>
              <a:srgbClr val="F2D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15" name="내용 개체 틀 2">
            <a:extLst>
              <a:ext uri="{FF2B5EF4-FFF2-40B4-BE49-F238E27FC236}">
                <a16:creationId xmlns:a16="http://schemas.microsoft.com/office/drawing/2014/main" id="{BD37DC17-D6DE-CC44-A672-B93F588DFFF9}"/>
              </a:ext>
            </a:extLst>
          </p:cNvPr>
          <p:cNvSpPr txBox="1">
            <a:spLocks/>
          </p:cNvSpPr>
          <p:nvPr/>
        </p:nvSpPr>
        <p:spPr>
          <a:xfrm>
            <a:off x="5356859" y="2834336"/>
            <a:ext cx="6184772" cy="28578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rPr>
              <a:t>Plain network </a:t>
            </a:r>
            <a:r>
              <a:rPr kumimoji="1" lang="ko-KR" altLang="en-US" sz="24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기반 </a:t>
            </a:r>
            <a:r>
              <a:rPr kumimoji="1" lang="en-US" altLang="ko-KR" sz="24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 shortcut connection</a:t>
            </a:r>
          </a:p>
          <a:p>
            <a:pPr marL="317500" marR="0" lvl="0" indent="-31750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rPr>
              <a:t>Input, output dimension</a:t>
            </a:r>
            <a:r>
              <a:rPr kumimoji="1" lang="ko-KR" altLang="en-US" sz="24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이 같아야 함</a:t>
            </a:r>
            <a:endParaRPr kumimoji="1" lang="en-US" altLang="ko-KR" sz="24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rPr>
              <a:t>	(1). Zero padding (no extra parameter)</a:t>
            </a:r>
          </a:p>
          <a:p>
            <a:pPr marL="0" marR="0" lvl="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a:pPr>
            <a:r>
              <a:rPr kumimoji="1" lang="en-US" altLang="x-none" sz="2400" b="0" i="0" u="none" strike="noStrike" kern="1200" cap="none" spc="0" normalizeH="0" baseline="0" noProof="0" dirty="0">
                <a:ln>
                  <a:noFill/>
                </a:ln>
                <a:solidFill>
                  <a:prstClr val="black"/>
                </a:solidFill>
                <a:effectLst/>
                <a:uLnTx/>
                <a:uFillTx/>
                <a:latin typeface="Calibri" panose="020F0502020204030204"/>
                <a:ea typeface="+mn-ea"/>
                <a:cs typeface="+mn-cs"/>
              </a:rPr>
              <a:t>	(2). Linear projection</a:t>
            </a:r>
          </a:p>
        </p:txBody>
      </p:sp>
      <p:pic>
        <p:nvPicPr>
          <p:cNvPr id="2" name="그림 1"/>
          <p:cNvPicPr>
            <a:picLocks noChangeAspect="1"/>
          </p:cNvPicPr>
          <p:nvPr/>
        </p:nvPicPr>
        <p:blipFill>
          <a:blip r:embed="rId3"/>
          <a:stretch>
            <a:fillRect/>
          </a:stretch>
        </p:blipFill>
        <p:spPr>
          <a:xfrm>
            <a:off x="550691" y="2437425"/>
            <a:ext cx="1922633" cy="3787140"/>
          </a:xfrm>
          <a:prstGeom prst="rect">
            <a:avLst/>
          </a:prstGeom>
        </p:spPr>
      </p:pic>
      <p:pic>
        <p:nvPicPr>
          <p:cNvPr id="7" name="그림 6"/>
          <p:cNvPicPr>
            <a:picLocks noChangeAspect="1"/>
          </p:cNvPicPr>
          <p:nvPr/>
        </p:nvPicPr>
        <p:blipFill>
          <a:blip r:embed="rId4"/>
          <a:stretch>
            <a:fillRect/>
          </a:stretch>
        </p:blipFill>
        <p:spPr>
          <a:xfrm>
            <a:off x="2897564" y="2472838"/>
            <a:ext cx="2154332" cy="3787140"/>
          </a:xfrm>
          <a:prstGeom prst="rect">
            <a:avLst/>
          </a:prstGeom>
        </p:spPr>
      </p:pic>
      <p:pic>
        <p:nvPicPr>
          <p:cNvPr id="16" name="그림 15"/>
          <p:cNvPicPr>
            <a:picLocks noChangeAspect="1"/>
          </p:cNvPicPr>
          <p:nvPr/>
        </p:nvPicPr>
        <p:blipFill>
          <a:blip r:embed="rId5"/>
          <a:stretch>
            <a:fillRect/>
          </a:stretch>
        </p:blipFill>
        <p:spPr>
          <a:xfrm>
            <a:off x="6651585" y="5420262"/>
            <a:ext cx="2560995" cy="347115"/>
          </a:xfrm>
          <a:prstGeom prst="rect">
            <a:avLst/>
          </a:prstGeom>
        </p:spPr>
      </p:pic>
      <p:sp>
        <p:nvSpPr>
          <p:cNvPr id="17" name="타원 16"/>
          <p:cNvSpPr/>
          <p:nvPr/>
        </p:nvSpPr>
        <p:spPr>
          <a:xfrm>
            <a:off x="8694420" y="5412642"/>
            <a:ext cx="365760" cy="365760"/>
          </a:xfrm>
          <a:prstGeom prst="ellipse">
            <a:avLst/>
          </a:prstGeom>
          <a:noFill/>
          <a:ln>
            <a:solidFill>
              <a:srgbClr val="A033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18" name="제목 7">
            <a:extLst>
              <a:ext uri="{FF2B5EF4-FFF2-40B4-BE49-F238E27FC236}">
                <a16:creationId xmlns:a16="http://schemas.microsoft.com/office/drawing/2014/main" id="{C924633F-07E1-4A11-B1A4-818248A97ACC}"/>
              </a:ext>
            </a:extLst>
          </p:cNvPr>
          <p:cNvSpPr txBox="1">
            <a:spLocks/>
          </p:cNvSpPr>
          <p:nvPr/>
        </p:nvSpPr>
        <p:spPr>
          <a:xfrm>
            <a:off x="586914" y="371394"/>
            <a:ext cx="11248428" cy="7016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ko-KR" sz="3600" b="1" dirty="0">
                <a:latin typeface="Calibri" panose="020F0502020204030204" pitchFamily="34" charset="0"/>
                <a:cs typeface="Calibri" panose="020F0502020204030204" pitchFamily="34" charset="0"/>
              </a:rPr>
              <a:t>Week01 </a:t>
            </a:r>
            <a:r>
              <a:rPr lang="en-US" altLang="ko-KR" sz="3600" b="1" dirty="0" err="1">
                <a:solidFill>
                  <a:srgbClr val="FF0000"/>
                </a:solidFill>
                <a:latin typeface="Calibri" panose="020F0502020204030204" pitchFamily="34" charset="0"/>
                <a:cs typeface="Calibri" panose="020F0502020204030204" pitchFamily="34" charset="0"/>
              </a:rPr>
              <a:t>ResNet</a:t>
            </a:r>
            <a:r>
              <a:rPr lang="en-US" altLang="ko-KR" sz="3600" b="1" dirty="0">
                <a:solidFill>
                  <a:srgbClr val="FF0000"/>
                </a:solidFill>
                <a:latin typeface="Calibri" panose="020F0502020204030204" pitchFamily="34" charset="0"/>
                <a:cs typeface="Calibri" panose="020F0502020204030204" pitchFamily="34" charset="0"/>
              </a:rPr>
              <a:t> </a:t>
            </a:r>
            <a:endParaRPr lang="ko-Kore-KR" altLang="en-US" sz="3600" b="1" dirty="0">
              <a:solidFill>
                <a:srgbClr val="FF0000"/>
              </a:solidFill>
              <a:latin typeface="Calibri" panose="020F0502020204030204" pitchFamily="34" charset="0"/>
              <a:cs typeface="Calibri" panose="020F0502020204030204" pitchFamily="34" charset="0"/>
            </a:endParaRPr>
          </a:p>
        </p:txBody>
      </p:sp>
      <p:sp>
        <p:nvSpPr>
          <p:cNvPr id="19" name="내용 개체 틀 2">
            <a:extLst>
              <a:ext uri="{FF2B5EF4-FFF2-40B4-BE49-F238E27FC236}">
                <a16:creationId xmlns:a16="http://schemas.microsoft.com/office/drawing/2014/main" id="{0190E1AA-821E-6B08-3D50-4BE680F31821}"/>
              </a:ext>
            </a:extLst>
          </p:cNvPr>
          <p:cNvSpPr txBox="1">
            <a:spLocks/>
          </p:cNvSpPr>
          <p:nvPr/>
        </p:nvSpPr>
        <p:spPr>
          <a:xfrm>
            <a:off x="5931600" y="471992"/>
            <a:ext cx="5973018" cy="7027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1" lang="en-US" altLang="x-none" sz="2400" dirty="0"/>
              <a:t>Deep Residual Learning for Image Recognition</a:t>
            </a:r>
          </a:p>
          <a:p>
            <a:pPr marL="317500" indent="-317500">
              <a:lnSpc>
                <a:spcPct val="150000"/>
              </a:lnSpc>
            </a:pPr>
            <a:endParaRPr kumimoji="1" lang="en-US" altLang="x-none" sz="2400" dirty="0"/>
          </a:p>
        </p:txBody>
      </p:sp>
    </p:spTree>
    <p:extLst>
      <p:ext uri="{BB962C8B-B14F-4D97-AF65-F5344CB8AC3E}">
        <p14:creationId xmlns:p14="http://schemas.microsoft.com/office/powerpoint/2010/main" val="413252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5</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ko-KR" sz="3600" b="1" dirty="0">
                <a:latin typeface="Calibri" panose="020F0502020204030204" pitchFamily="34" charset="0"/>
                <a:cs typeface="Calibri" panose="020F0502020204030204" pitchFamily="34" charset="0"/>
              </a:rPr>
              <a:t>Week02 </a:t>
            </a:r>
            <a:r>
              <a:rPr lang="en-US" altLang="ko-KR" sz="3600" b="1" dirty="0">
                <a:solidFill>
                  <a:srgbClr val="FF0000"/>
                </a:solidFill>
                <a:latin typeface="Calibri" panose="020F0502020204030204" pitchFamily="34" charset="0"/>
                <a:cs typeface="Calibri" panose="020F0502020204030204" pitchFamily="34" charset="0"/>
              </a:rPr>
              <a:t>Vit</a:t>
            </a:r>
            <a:endParaRPr lang="ko-Kore-KR" altLang="en-US" sz="3600" b="1" dirty="0">
              <a:solidFill>
                <a:srgbClr val="FF0000"/>
              </a:solidFill>
              <a:latin typeface="Calibri" panose="020F0502020204030204" pitchFamily="34" charset="0"/>
              <a:cs typeface="Calibri" panose="020F0502020204030204" pitchFamily="34" charset="0"/>
            </a:endParaRPr>
          </a:p>
        </p:txBody>
      </p:sp>
      <p:sp>
        <p:nvSpPr>
          <p:cNvPr id="2" name="내용 개체 틀 2">
            <a:extLst>
              <a:ext uri="{FF2B5EF4-FFF2-40B4-BE49-F238E27FC236}">
                <a16:creationId xmlns:a16="http://schemas.microsoft.com/office/drawing/2014/main" id="{4DEC4315-F179-73C2-0772-4D4F52987369}"/>
              </a:ext>
            </a:extLst>
          </p:cNvPr>
          <p:cNvSpPr txBox="1">
            <a:spLocks/>
          </p:cNvSpPr>
          <p:nvPr/>
        </p:nvSpPr>
        <p:spPr>
          <a:xfrm>
            <a:off x="8367097" y="448681"/>
            <a:ext cx="3316903" cy="7027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1" lang="en-US" altLang="x-none" sz="2400" dirty="0"/>
              <a:t>Attention</a:t>
            </a:r>
            <a:r>
              <a:rPr kumimoji="1" lang="ko-KR" altLang="en-US" sz="2400" dirty="0"/>
              <a:t> </a:t>
            </a:r>
            <a:r>
              <a:rPr kumimoji="1" lang="en-US" altLang="ko-KR" sz="2400" dirty="0"/>
              <a:t>is</a:t>
            </a:r>
            <a:r>
              <a:rPr kumimoji="1" lang="ko-KR" altLang="en-US" sz="2400" dirty="0"/>
              <a:t> </a:t>
            </a:r>
            <a:r>
              <a:rPr kumimoji="1" lang="en-US" altLang="ko-KR" sz="2400" dirty="0"/>
              <a:t>All</a:t>
            </a:r>
            <a:r>
              <a:rPr kumimoji="1" lang="ko-KR" altLang="en-US" sz="2400" dirty="0"/>
              <a:t> </a:t>
            </a:r>
            <a:r>
              <a:rPr kumimoji="1" lang="en-US" altLang="ko-KR" sz="2400" dirty="0"/>
              <a:t>You</a:t>
            </a:r>
            <a:r>
              <a:rPr kumimoji="1" lang="ko-KR" altLang="en-US" sz="2400" dirty="0"/>
              <a:t> </a:t>
            </a:r>
            <a:r>
              <a:rPr kumimoji="1" lang="en-US" altLang="ko-KR" sz="2400" dirty="0"/>
              <a:t>Need</a:t>
            </a:r>
            <a:endParaRPr kumimoji="1" lang="en-US" altLang="x-none" sz="2400" dirty="0"/>
          </a:p>
        </p:txBody>
      </p:sp>
      <p:sp>
        <p:nvSpPr>
          <p:cNvPr id="3" name="직사각형 2">
            <a:extLst>
              <a:ext uri="{FF2B5EF4-FFF2-40B4-BE49-F238E27FC236}">
                <a16:creationId xmlns:a16="http://schemas.microsoft.com/office/drawing/2014/main" id="{53D418BB-425F-BFBD-CF91-2EAC2E888D48}"/>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dirty="0">
                <a:ln>
                  <a:noFill/>
                </a:ln>
                <a:solidFill>
                  <a:prstClr val="white"/>
                </a:solidFill>
                <a:effectLst/>
                <a:uLnTx/>
                <a:uFillTx/>
                <a:ea typeface="+mn-ea"/>
                <a:cs typeface="+mn-cs"/>
              </a:rPr>
              <a:t>Transformer</a:t>
            </a:r>
            <a:endParaRPr kumimoji="1" lang="x-none" altLang="en-US" sz="2000" b="1" i="0" u="none" strike="noStrike" kern="1200" cap="none" spc="0" normalizeH="0" baseline="0" noProof="0" dirty="0">
              <a:ln>
                <a:noFill/>
              </a:ln>
              <a:solidFill>
                <a:prstClr val="white"/>
              </a:solidFill>
              <a:effectLst/>
              <a:uLnTx/>
              <a:uFillTx/>
              <a:ea typeface="+mn-ea"/>
              <a:cs typeface="+mn-cs"/>
            </a:endParaRPr>
          </a:p>
        </p:txBody>
      </p:sp>
      <p:sp>
        <p:nvSpPr>
          <p:cNvPr id="4" name="내용 개체 틀 2">
            <a:extLst>
              <a:ext uri="{FF2B5EF4-FFF2-40B4-BE49-F238E27FC236}">
                <a16:creationId xmlns:a16="http://schemas.microsoft.com/office/drawing/2014/main" id="{EFCA4E41-BCF0-F315-BE99-032FA9316F2B}"/>
              </a:ext>
            </a:extLst>
          </p:cNvPr>
          <p:cNvSpPr txBox="1">
            <a:spLocks/>
          </p:cNvSpPr>
          <p:nvPr/>
        </p:nvSpPr>
        <p:spPr>
          <a:xfrm>
            <a:off x="604311" y="2697960"/>
            <a:ext cx="8034592"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7500" indent="-317500">
              <a:lnSpc>
                <a:spcPct val="150000"/>
              </a:lnSpc>
            </a:pPr>
            <a:r>
              <a:rPr kumimoji="1" lang="en-US" altLang="ko-Kore-KR" sz="2000" dirty="0"/>
              <a:t>Transformer: </a:t>
            </a:r>
            <a:r>
              <a:rPr kumimoji="1" lang="ko-KR" altLang="en-US" sz="2000" dirty="0"/>
              <a:t>자연어처리</a:t>
            </a:r>
            <a:r>
              <a:rPr kumimoji="1" lang="en-US" altLang="ko-KR" sz="2000" dirty="0"/>
              <a:t>, </a:t>
            </a:r>
            <a:r>
              <a:rPr kumimoji="1" lang="ko-KR" altLang="en-US" sz="2000" dirty="0"/>
              <a:t>특히 기계번역</a:t>
            </a:r>
            <a:endParaRPr kumimoji="1" lang="en-US" altLang="ko-Kore-KR" sz="2000" dirty="0"/>
          </a:p>
          <a:p>
            <a:pPr marL="317500" indent="-317500">
              <a:lnSpc>
                <a:spcPct val="150000"/>
              </a:lnSpc>
            </a:pPr>
            <a:r>
              <a:rPr kumimoji="1" lang="en-US" altLang="ko-Kore-KR" sz="2000" dirty="0"/>
              <a:t>RNN &amp; CNN </a:t>
            </a:r>
            <a:r>
              <a:rPr kumimoji="1" lang="ko-KR" altLang="en-US" sz="2000" dirty="0"/>
              <a:t>을 전혀 사용하지 않고 </a:t>
            </a:r>
            <a:r>
              <a:rPr kumimoji="1" lang="en-US" altLang="ko-KR" sz="2000" dirty="0"/>
              <a:t>self-attention mechanism</a:t>
            </a:r>
            <a:r>
              <a:rPr kumimoji="1" lang="ko-KR" altLang="en-US" sz="2000" dirty="0"/>
              <a:t>만 사용 </a:t>
            </a:r>
            <a:endParaRPr kumimoji="1" lang="en-US" altLang="ko-KR" sz="2000" dirty="0"/>
          </a:p>
          <a:p>
            <a:pPr marL="317500" indent="-317500">
              <a:lnSpc>
                <a:spcPct val="150000"/>
              </a:lnSpc>
            </a:pPr>
            <a:r>
              <a:rPr kumimoji="1" lang="en-US" altLang="ko-Kore-KR" sz="2000" dirty="0"/>
              <a:t>Multi-head</a:t>
            </a:r>
            <a:r>
              <a:rPr kumimoji="1" lang="ko-KR" altLang="en-US" sz="2000" dirty="0"/>
              <a:t> </a:t>
            </a:r>
            <a:r>
              <a:rPr kumimoji="1" lang="en-US" altLang="ko-KR" sz="2000" dirty="0"/>
              <a:t>attention</a:t>
            </a:r>
            <a:r>
              <a:rPr kumimoji="1" lang="ko-KR" altLang="en-US" sz="2000" dirty="0"/>
              <a:t>을 통해 문장 내의 </a:t>
            </a:r>
            <a:r>
              <a:rPr kumimoji="1" lang="en-US" altLang="ko-KR" sz="2000" dirty="0"/>
              <a:t>sequence</a:t>
            </a:r>
            <a:r>
              <a:rPr kumimoji="1" lang="ko-KR" altLang="en-US" sz="2000" dirty="0"/>
              <a:t>에 대한 정보를 병렬처리 가능</a:t>
            </a:r>
            <a:r>
              <a:rPr kumimoji="1" lang="en-US" altLang="ko-KR" sz="2000" dirty="0"/>
              <a:t>– parallelization</a:t>
            </a:r>
            <a:endParaRPr kumimoji="1" lang="en-US" altLang="ko-Kore-KR" sz="2000" dirty="0"/>
          </a:p>
        </p:txBody>
      </p:sp>
    </p:spTree>
    <p:extLst>
      <p:ext uri="{BB962C8B-B14F-4D97-AF65-F5344CB8AC3E}">
        <p14:creationId xmlns:p14="http://schemas.microsoft.com/office/powerpoint/2010/main" val="348700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55E00138-1AB9-DF82-5400-0B82679ECEC8}"/>
              </a:ext>
            </a:extLst>
          </p:cNvPr>
          <p:cNvSpPr>
            <a:spLocks noGrp="1"/>
          </p:cNvSpPr>
          <p:nvPr>
            <p:ph type="sldNum" sz="quarter" idx="12"/>
          </p:nvPr>
        </p:nvSpPr>
        <p:spPr/>
        <p:txBody>
          <a:bodyPr/>
          <a:lstStyle/>
          <a:p>
            <a:fld id="{7883D30E-07AA-4246-8E4E-289004EA4189}" type="slidenum">
              <a:rPr lang="en-KR" smtClean="0"/>
              <a:t>6</a:t>
            </a:fld>
            <a:endParaRPr lang="en-KR"/>
          </a:p>
        </p:txBody>
      </p:sp>
      <p:pic>
        <p:nvPicPr>
          <p:cNvPr id="5" name="내용 개체 틀 10">
            <a:extLst>
              <a:ext uri="{FF2B5EF4-FFF2-40B4-BE49-F238E27FC236}">
                <a16:creationId xmlns:a16="http://schemas.microsoft.com/office/drawing/2014/main" id="{8E737DA9-3C67-3A75-94BB-37CC008A691D}"/>
              </a:ext>
            </a:extLst>
          </p:cNvPr>
          <p:cNvPicPr>
            <a:picLocks noChangeAspect="1"/>
          </p:cNvPicPr>
          <p:nvPr/>
        </p:nvPicPr>
        <p:blipFill rotWithShape="1">
          <a:blip r:embed="rId3"/>
          <a:srcRect l="46852" t="24391" r="30194" b="23908"/>
          <a:stretch/>
        </p:blipFill>
        <p:spPr>
          <a:xfrm>
            <a:off x="3414506" y="435407"/>
            <a:ext cx="4961487" cy="6286070"/>
          </a:xfrm>
          <a:prstGeom prst="rect">
            <a:avLst/>
          </a:prstGeom>
        </p:spPr>
      </p:pic>
      <p:sp>
        <p:nvSpPr>
          <p:cNvPr id="6" name="직사각형 5">
            <a:extLst>
              <a:ext uri="{FF2B5EF4-FFF2-40B4-BE49-F238E27FC236}">
                <a16:creationId xmlns:a16="http://schemas.microsoft.com/office/drawing/2014/main" id="{6C8F8BE4-A0FC-A91D-445D-97BD3BB71204}"/>
              </a:ext>
            </a:extLst>
          </p:cNvPr>
          <p:cNvSpPr/>
          <p:nvPr/>
        </p:nvSpPr>
        <p:spPr>
          <a:xfrm>
            <a:off x="361144" y="41083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2000" b="1" dirty="0"/>
              <a:t>Architecture of Transformer </a:t>
            </a:r>
          </a:p>
        </p:txBody>
      </p:sp>
      <p:sp>
        <p:nvSpPr>
          <p:cNvPr id="7" name="TextBox 6">
            <a:extLst>
              <a:ext uri="{FF2B5EF4-FFF2-40B4-BE49-F238E27FC236}">
                <a16:creationId xmlns:a16="http://schemas.microsoft.com/office/drawing/2014/main" id="{C355E168-C7DD-F8BB-3561-4265E359F4E3}"/>
              </a:ext>
            </a:extLst>
          </p:cNvPr>
          <p:cNvSpPr txBox="1"/>
          <p:nvPr/>
        </p:nvSpPr>
        <p:spPr>
          <a:xfrm>
            <a:off x="896695" y="4774019"/>
            <a:ext cx="1765368" cy="369332"/>
          </a:xfrm>
          <a:prstGeom prst="rect">
            <a:avLst/>
          </a:prstGeom>
          <a:noFill/>
        </p:spPr>
        <p:txBody>
          <a:bodyPr wrap="square" rtlCol="0">
            <a:spAutoFit/>
          </a:bodyPr>
          <a:lstStyle/>
          <a:p>
            <a:r>
              <a:rPr lang="en-US" altLang="ko-KR" dirty="0"/>
              <a:t>Attention Layer</a:t>
            </a:r>
            <a:endParaRPr lang="ko-KR" altLang="en-US" dirty="0"/>
          </a:p>
        </p:txBody>
      </p:sp>
      <p:cxnSp>
        <p:nvCxnSpPr>
          <p:cNvPr id="9" name="직선 화살표 연결선 8">
            <a:extLst>
              <a:ext uri="{FF2B5EF4-FFF2-40B4-BE49-F238E27FC236}">
                <a16:creationId xmlns:a16="http://schemas.microsoft.com/office/drawing/2014/main" id="{33CF17AE-1B8E-3925-15ED-F74354518AF2}"/>
              </a:ext>
            </a:extLst>
          </p:cNvPr>
          <p:cNvCxnSpPr>
            <a:cxnSpLocks/>
          </p:cNvCxnSpPr>
          <p:nvPr/>
        </p:nvCxnSpPr>
        <p:spPr>
          <a:xfrm flipV="1">
            <a:off x="2721572" y="4441679"/>
            <a:ext cx="1765368" cy="5170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64F060-562B-1BA5-D2EA-EC89B82D2FEC}"/>
              </a:ext>
            </a:extLst>
          </p:cNvPr>
          <p:cNvSpPr txBox="1"/>
          <p:nvPr/>
        </p:nvSpPr>
        <p:spPr>
          <a:xfrm>
            <a:off x="498339" y="3578442"/>
            <a:ext cx="2237789" cy="369332"/>
          </a:xfrm>
          <a:prstGeom prst="rect">
            <a:avLst/>
          </a:prstGeom>
          <a:noFill/>
        </p:spPr>
        <p:txBody>
          <a:bodyPr wrap="square" rtlCol="0">
            <a:spAutoFit/>
          </a:bodyPr>
          <a:lstStyle/>
          <a:p>
            <a:r>
              <a:rPr lang="en-US" altLang="ko-KR" dirty="0"/>
              <a:t>Residual Connection</a:t>
            </a:r>
            <a:endParaRPr lang="ko-KR" altLang="en-US" dirty="0"/>
          </a:p>
        </p:txBody>
      </p:sp>
      <p:cxnSp>
        <p:nvCxnSpPr>
          <p:cNvPr id="14" name="직선 화살표 연결선 13">
            <a:extLst>
              <a:ext uri="{FF2B5EF4-FFF2-40B4-BE49-F238E27FC236}">
                <a16:creationId xmlns:a16="http://schemas.microsoft.com/office/drawing/2014/main" id="{477F9619-24E0-7D7A-DC98-560AB0D8B6C4}"/>
              </a:ext>
            </a:extLst>
          </p:cNvPr>
          <p:cNvCxnSpPr>
            <a:cxnSpLocks/>
            <a:stCxn id="13" idx="3"/>
          </p:cNvCxnSpPr>
          <p:nvPr/>
        </p:nvCxnSpPr>
        <p:spPr>
          <a:xfrm flipV="1">
            <a:off x="2736128" y="3412498"/>
            <a:ext cx="1486029" cy="3506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56E88-512A-F911-68C5-7116EFFE7A98}"/>
              </a:ext>
            </a:extLst>
          </p:cNvPr>
          <p:cNvSpPr txBox="1"/>
          <p:nvPr/>
        </p:nvSpPr>
        <p:spPr>
          <a:xfrm>
            <a:off x="2862970" y="1469059"/>
            <a:ext cx="2718374" cy="646331"/>
          </a:xfrm>
          <a:prstGeom prst="rect">
            <a:avLst/>
          </a:prstGeom>
          <a:noFill/>
        </p:spPr>
        <p:txBody>
          <a:bodyPr wrap="square" rtlCol="0">
            <a:spAutoFit/>
          </a:bodyPr>
          <a:lstStyle/>
          <a:p>
            <a:r>
              <a:rPr lang="en-US" altLang="ko-KR" dirty="0"/>
              <a:t>Encoder</a:t>
            </a:r>
            <a:r>
              <a:rPr lang="ko-KR" altLang="en-US" dirty="0"/>
              <a:t>의 </a:t>
            </a:r>
            <a:r>
              <a:rPr lang="en-US" altLang="ko-KR" dirty="0"/>
              <a:t>output</a:t>
            </a:r>
            <a:r>
              <a:rPr lang="ko-KR" altLang="en-US" dirty="0"/>
              <a:t>에  대한 </a:t>
            </a:r>
            <a:r>
              <a:rPr lang="en-US" altLang="ko-KR" dirty="0"/>
              <a:t>attention </a:t>
            </a:r>
            <a:r>
              <a:rPr lang="ko-KR" altLang="en-US" dirty="0"/>
              <a:t>연산 수행 </a:t>
            </a:r>
          </a:p>
        </p:txBody>
      </p:sp>
      <p:cxnSp>
        <p:nvCxnSpPr>
          <p:cNvPr id="17" name="직선 화살표 연결선 16">
            <a:extLst>
              <a:ext uri="{FF2B5EF4-FFF2-40B4-BE49-F238E27FC236}">
                <a16:creationId xmlns:a16="http://schemas.microsoft.com/office/drawing/2014/main" id="{D8F94DC2-712A-9AFE-7F45-85DE761D0F09}"/>
              </a:ext>
            </a:extLst>
          </p:cNvPr>
          <p:cNvCxnSpPr>
            <a:cxnSpLocks/>
          </p:cNvCxnSpPr>
          <p:nvPr/>
        </p:nvCxnSpPr>
        <p:spPr>
          <a:xfrm>
            <a:off x="4222157" y="2170167"/>
            <a:ext cx="966531" cy="563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C01B62-18A6-A8AF-2015-0C642CC503CF}"/>
              </a:ext>
            </a:extLst>
          </p:cNvPr>
          <p:cNvSpPr txBox="1"/>
          <p:nvPr/>
        </p:nvSpPr>
        <p:spPr>
          <a:xfrm>
            <a:off x="8707179" y="4264621"/>
            <a:ext cx="1018431" cy="369332"/>
          </a:xfrm>
          <a:prstGeom prst="rect">
            <a:avLst/>
          </a:prstGeom>
          <a:noFill/>
        </p:spPr>
        <p:txBody>
          <a:bodyPr wrap="square" rtlCol="0">
            <a:spAutoFit/>
          </a:bodyPr>
          <a:lstStyle/>
          <a:p>
            <a:r>
              <a:rPr lang="en-US" altLang="ko-KR" dirty="0"/>
              <a:t>Masking</a:t>
            </a:r>
            <a:endParaRPr lang="ko-KR" altLang="en-US" dirty="0"/>
          </a:p>
        </p:txBody>
      </p:sp>
      <p:cxnSp>
        <p:nvCxnSpPr>
          <p:cNvPr id="21" name="직선 화살표 연결선 20">
            <a:extLst>
              <a:ext uri="{FF2B5EF4-FFF2-40B4-BE49-F238E27FC236}">
                <a16:creationId xmlns:a16="http://schemas.microsoft.com/office/drawing/2014/main" id="{2A831E40-415D-A43E-9587-8F1B0FC68517}"/>
              </a:ext>
            </a:extLst>
          </p:cNvPr>
          <p:cNvCxnSpPr>
            <a:cxnSpLocks/>
            <a:stCxn id="20" idx="1"/>
          </p:cNvCxnSpPr>
          <p:nvPr/>
        </p:nvCxnSpPr>
        <p:spPr>
          <a:xfrm flipH="1" flipV="1">
            <a:off x="6874092" y="4423013"/>
            <a:ext cx="1833087" cy="262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B72F5EF-8B74-CB31-701D-C233E476E09F}"/>
              </a:ext>
            </a:extLst>
          </p:cNvPr>
          <p:cNvSpPr txBox="1"/>
          <p:nvPr/>
        </p:nvSpPr>
        <p:spPr>
          <a:xfrm>
            <a:off x="8707179" y="5310486"/>
            <a:ext cx="2743200" cy="369332"/>
          </a:xfrm>
          <a:prstGeom prst="rect">
            <a:avLst/>
          </a:prstGeom>
          <a:noFill/>
        </p:spPr>
        <p:txBody>
          <a:bodyPr wrap="square" rtlCol="0">
            <a:spAutoFit/>
          </a:bodyPr>
          <a:lstStyle/>
          <a:p>
            <a:r>
              <a:rPr lang="ko-KR" altLang="en-US" dirty="0"/>
              <a:t>문장 내에 위치 정보 전달</a:t>
            </a:r>
          </a:p>
        </p:txBody>
      </p:sp>
      <p:cxnSp>
        <p:nvCxnSpPr>
          <p:cNvPr id="25" name="직선 화살표 연결선 24">
            <a:extLst>
              <a:ext uri="{FF2B5EF4-FFF2-40B4-BE49-F238E27FC236}">
                <a16:creationId xmlns:a16="http://schemas.microsoft.com/office/drawing/2014/main" id="{197A2631-2D7A-404A-5355-E7BB37A6F148}"/>
              </a:ext>
            </a:extLst>
          </p:cNvPr>
          <p:cNvCxnSpPr>
            <a:cxnSpLocks/>
            <a:stCxn id="24" idx="1"/>
          </p:cNvCxnSpPr>
          <p:nvPr/>
        </p:nvCxnSpPr>
        <p:spPr>
          <a:xfrm flipH="1" flipV="1">
            <a:off x="7892523" y="5318908"/>
            <a:ext cx="814656" cy="176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CB1D2E4-4DB1-30C2-CCB7-C5BDC50DFCF6}"/>
              </a:ext>
            </a:extLst>
          </p:cNvPr>
          <p:cNvSpPr txBox="1"/>
          <p:nvPr/>
        </p:nvSpPr>
        <p:spPr>
          <a:xfrm>
            <a:off x="7828658" y="3368146"/>
            <a:ext cx="1018431" cy="369332"/>
          </a:xfrm>
          <a:prstGeom prst="rect">
            <a:avLst/>
          </a:prstGeom>
          <a:noFill/>
        </p:spPr>
        <p:txBody>
          <a:bodyPr wrap="square" rtlCol="0">
            <a:spAutoFit/>
          </a:bodyPr>
          <a:lstStyle/>
          <a:p>
            <a:r>
              <a:rPr lang="en-US" altLang="ko-KR" dirty="0"/>
              <a:t>N= 6</a:t>
            </a:r>
            <a:endParaRPr lang="ko-KR" altLang="en-US" dirty="0"/>
          </a:p>
        </p:txBody>
      </p:sp>
    </p:spTree>
    <p:extLst>
      <p:ext uri="{BB962C8B-B14F-4D97-AF65-F5344CB8AC3E}">
        <p14:creationId xmlns:p14="http://schemas.microsoft.com/office/powerpoint/2010/main" val="383728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7</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Self-Attention</a:t>
            </a:r>
            <a:endParaRPr kumimoji="1" lang="ko-Kore-KR" altLang="en-US" sz="2000" b="1" dirty="0"/>
          </a:p>
        </p:txBody>
      </p:sp>
      <p:pic>
        <p:nvPicPr>
          <p:cNvPr id="2" name="그림 1">
            <a:extLst>
              <a:ext uri="{FF2B5EF4-FFF2-40B4-BE49-F238E27FC236}">
                <a16:creationId xmlns:a16="http://schemas.microsoft.com/office/drawing/2014/main" id="{A0A7B0CE-7677-F12E-B36D-92FF985A8EED}"/>
              </a:ext>
            </a:extLst>
          </p:cNvPr>
          <p:cNvPicPr>
            <a:picLocks noChangeAspect="1"/>
          </p:cNvPicPr>
          <p:nvPr/>
        </p:nvPicPr>
        <p:blipFill rotWithShape="1">
          <a:blip r:embed="rId3"/>
          <a:srcRect l="53317"/>
          <a:stretch/>
        </p:blipFill>
        <p:spPr>
          <a:xfrm rot="5400000">
            <a:off x="1024886" y="2902700"/>
            <a:ext cx="3472068" cy="3068007"/>
          </a:xfrm>
          <a:prstGeom prst="rect">
            <a:avLst/>
          </a:prstGeom>
        </p:spPr>
      </p:pic>
      <p:pic>
        <p:nvPicPr>
          <p:cNvPr id="6" name="그림 5">
            <a:extLst>
              <a:ext uri="{FF2B5EF4-FFF2-40B4-BE49-F238E27FC236}">
                <a16:creationId xmlns:a16="http://schemas.microsoft.com/office/drawing/2014/main" id="{9A82974C-1718-EE8D-4811-8355002C4CC2}"/>
              </a:ext>
            </a:extLst>
          </p:cNvPr>
          <p:cNvPicPr>
            <a:picLocks noChangeAspect="1"/>
          </p:cNvPicPr>
          <p:nvPr/>
        </p:nvPicPr>
        <p:blipFill rotWithShape="1">
          <a:blip r:embed="rId4"/>
          <a:srcRect l="40116" t="36434" r="24477" b="31318"/>
          <a:stretch/>
        </p:blipFill>
        <p:spPr>
          <a:xfrm rot="5400000">
            <a:off x="3475466" y="2699289"/>
            <a:ext cx="5499793" cy="2817629"/>
          </a:xfrm>
          <a:prstGeom prst="rect">
            <a:avLst/>
          </a:prstGeom>
        </p:spPr>
      </p:pic>
      <p:sp>
        <p:nvSpPr>
          <p:cNvPr id="7" name="내용 개체 틀 2">
            <a:extLst>
              <a:ext uri="{FF2B5EF4-FFF2-40B4-BE49-F238E27FC236}">
                <a16:creationId xmlns:a16="http://schemas.microsoft.com/office/drawing/2014/main" id="{3BEA67DC-3478-541D-C4AD-37F93C95A304}"/>
              </a:ext>
            </a:extLst>
          </p:cNvPr>
          <p:cNvSpPr>
            <a:spLocks noGrp="1"/>
          </p:cNvSpPr>
          <p:nvPr>
            <p:ph idx="1"/>
          </p:nvPr>
        </p:nvSpPr>
        <p:spPr>
          <a:xfrm>
            <a:off x="7772400" y="1835693"/>
            <a:ext cx="3563998" cy="4426884"/>
          </a:xfrm>
        </p:spPr>
        <p:txBody>
          <a:bodyPr>
            <a:normAutofit/>
          </a:bodyPr>
          <a:lstStyle/>
          <a:p>
            <a:pPr marL="317500" indent="-317500">
              <a:lnSpc>
                <a:spcPct val="150000"/>
              </a:lnSpc>
            </a:pPr>
            <a:r>
              <a:rPr kumimoji="1" lang="ko-KR" altLang="en-US" sz="2000" dirty="0"/>
              <a:t>한 문장 내에서 각 단어가 다른 단어와 얼마나 </a:t>
            </a:r>
            <a:r>
              <a:rPr kumimoji="1" lang="ko-KR" altLang="en-US" sz="2000" dirty="0" err="1"/>
              <a:t>연관있는지</a:t>
            </a:r>
            <a:r>
              <a:rPr kumimoji="1" lang="ko-KR" altLang="en-US" sz="2000" dirty="0"/>
              <a:t> 계산</a:t>
            </a:r>
            <a:endParaRPr kumimoji="1" lang="en-US" altLang="ko-KR" sz="2000" dirty="0"/>
          </a:p>
          <a:p>
            <a:pPr marL="317500" indent="-317500">
              <a:lnSpc>
                <a:spcPct val="150000"/>
              </a:lnSpc>
            </a:pPr>
            <a:r>
              <a:rPr kumimoji="1" lang="en-US" altLang="ko-KR" sz="2000" dirty="0"/>
              <a:t>Query, key, value vector</a:t>
            </a:r>
            <a:r>
              <a:rPr kumimoji="1" lang="ko-KR" altLang="en-US" sz="2000" dirty="0"/>
              <a:t>로 변환되어 각 </a:t>
            </a:r>
            <a:r>
              <a:rPr kumimoji="1" lang="en-US" altLang="ko-KR" sz="2000" dirty="0"/>
              <a:t>query-key pair</a:t>
            </a:r>
            <a:r>
              <a:rPr kumimoji="1" lang="ko-KR" altLang="en-US" sz="2000" dirty="0"/>
              <a:t>에서 </a:t>
            </a:r>
            <a:r>
              <a:rPr kumimoji="1" lang="en-US" altLang="ko-KR" sz="2000" dirty="0"/>
              <a:t>value</a:t>
            </a:r>
            <a:r>
              <a:rPr kumimoji="1" lang="ko-KR" altLang="en-US" sz="2000" dirty="0"/>
              <a:t>에 얼마나 가중치를 두어야 하는지 </a:t>
            </a:r>
            <a:r>
              <a:rPr kumimoji="1" lang="en-US" altLang="ko-KR" sz="2000" dirty="0"/>
              <a:t>attention score</a:t>
            </a:r>
            <a:r>
              <a:rPr kumimoji="1" lang="ko-KR" altLang="en-US" sz="2000" dirty="0"/>
              <a:t>를 계산 </a:t>
            </a:r>
            <a:endParaRPr kumimoji="1" lang="en-US" altLang="ko-KR" sz="2000" dirty="0"/>
          </a:p>
          <a:p>
            <a:pPr marL="317500" indent="-317500">
              <a:lnSpc>
                <a:spcPct val="150000"/>
              </a:lnSpc>
            </a:pPr>
            <a:endParaRPr kumimoji="1" lang="en-US" altLang="ko-Kore-KR" sz="2400" dirty="0"/>
          </a:p>
        </p:txBody>
      </p:sp>
      <p:sp>
        <p:nvSpPr>
          <p:cNvPr id="10" name="제목 7">
            <a:extLst>
              <a:ext uri="{FF2B5EF4-FFF2-40B4-BE49-F238E27FC236}">
                <a16:creationId xmlns:a16="http://schemas.microsoft.com/office/drawing/2014/main" id="{EF158619-F2FA-94F0-3F09-C9AD783150F0}"/>
              </a:ext>
            </a:extLst>
          </p:cNvPr>
          <p:cNvSpPr>
            <a:spLocks noGrp="1"/>
          </p:cNvSpPr>
          <p:nvPr>
            <p:ph type="title"/>
          </p:nvPr>
        </p:nvSpPr>
        <p:spPr>
          <a:xfrm>
            <a:off x="435572"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Week02 </a:t>
            </a:r>
            <a:r>
              <a:rPr lang="en-US" altLang="ko-KR" sz="3600" b="1" dirty="0">
                <a:solidFill>
                  <a:srgbClr val="FF0000"/>
                </a:solidFill>
                <a:latin typeface="Calibri" panose="020F0502020204030204" pitchFamily="34" charset="0"/>
                <a:cs typeface="Calibri" panose="020F0502020204030204" pitchFamily="34" charset="0"/>
              </a:rPr>
              <a:t>Vit (attention)</a:t>
            </a:r>
            <a:endParaRPr lang="ko-Kore-KR" altLang="en-US" sz="36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623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8</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Multi-Head</a:t>
            </a:r>
            <a:r>
              <a:rPr kumimoji="1" lang="ko-KR" altLang="en-US" sz="2000" b="1" dirty="0"/>
              <a:t> </a:t>
            </a:r>
            <a:r>
              <a:rPr kumimoji="1" lang="en-US" altLang="en-US" sz="2000" b="1" dirty="0"/>
              <a:t>Attention</a:t>
            </a:r>
            <a:endParaRPr kumimoji="1" lang="ko-Kore-KR" altLang="en-US" sz="2000" b="1" dirty="0"/>
          </a:p>
        </p:txBody>
      </p:sp>
      <p:pic>
        <p:nvPicPr>
          <p:cNvPr id="10" name="내용 개체 틀 9">
            <a:extLst>
              <a:ext uri="{FF2B5EF4-FFF2-40B4-BE49-F238E27FC236}">
                <a16:creationId xmlns:a16="http://schemas.microsoft.com/office/drawing/2014/main" id="{666EE45A-3B8C-0368-4E5C-EF0900CF061B}"/>
              </a:ext>
            </a:extLst>
          </p:cNvPr>
          <p:cNvPicPr>
            <a:picLocks noGrp="1" noChangeAspect="1"/>
          </p:cNvPicPr>
          <p:nvPr>
            <p:ph idx="1"/>
          </p:nvPr>
        </p:nvPicPr>
        <p:blipFill rotWithShape="1">
          <a:blip r:embed="rId3"/>
          <a:srcRect l="18401" t="30744" r="21672" b="20540"/>
          <a:stretch/>
        </p:blipFill>
        <p:spPr>
          <a:xfrm>
            <a:off x="1828455" y="2200272"/>
            <a:ext cx="8535090" cy="3902816"/>
          </a:xfrm>
        </p:spPr>
      </p:pic>
      <p:sp>
        <p:nvSpPr>
          <p:cNvPr id="11" name="내용 개체 틀 12">
            <a:extLst>
              <a:ext uri="{FF2B5EF4-FFF2-40B4-BE49-F238E27FC236}">
                <a16:creationId xmlns:a16="http://schemas.microsoft.com/office/drawing/2014/main" id="{1FDEFEF4-E526-3102-0253-8DD03FAE0E1C}"/>
              </a:ext>
            </a:extLst>
          </p:cNvPr>
          <p:cNvSpPr txBox="1">
            <a:spLocks/>
          </p:cNvSpPr>
          <p:nvPr/>
        </p:nvSpPr>
        <p:spPr>
          <a:xfrm>
            <a:off x="2091375" y="6278176"/>
            <a:ext cx="8113005" cy="42939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ko-KR" altLang="en-US" dirty="0"/>
              <a:t>이러한 </a:t>
            </a:r>
            <a:r>
              <a:rPr lang="en-US" altLang="ko-KR" dirty="0"/>
              <a:t>dot-product attention</a:t>
            </a:r>
            <a:r>
              <a:rPr lang="ko-KR" altLang="en-US" dirty="0"/>
              <a:t>은 행렬을 이용해서 빠르게 연산 가능 </a:t>
            </a:r>
          </a:p>
        </p:txBody>
      </p:sp>
      <p:sp>
        <p:nvSpPr>
          <p:cNvPr id="2" name="내용 개체 틀 12">
            <a:extLst>
              <a:ext uri="{FF2B5EF4-FFF2-40B4-BE49-F238E27FC236}">
                <a16:creationId xmlns:a16="http://schemas.microsoft.com/office/drawing/2014/main" id="{4AA09CCD-0CBF-3A8D-F371-E9397B79CDFB}"/>
              </a:ext>
            </a:extLst>
          </p:cNvPr>
          <p:cNvSpPr txBox="1">
            <a:spLocks/>
          </p:cNvSpPr>
          <p:nvPr/>
        </p:nvSpPr>
        <p:spPr>
          <a:xfrm>
            <a:off x="4383457" y="1524275"/>
            <a:ext cx="3352657" cy="36512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ko-KR"/>
              <a:t>Ex.</a:t>
            </a:r>
            <a:r>
              <a:rPr lang="ko-KR" altLang="en-US"/>
              <a:t> </a:t>
            </a:r>
            <a:r>
              <a:rPr lang="en-US" altLang="ko-KR"/>
              <a:t>I love you </a:t>
            </a:r>
            <a:r>
              <a:rPr lang="ko-KR" altLang="en-US"/>
              <a:t>라는 문장</a:t>
            </a:r>
            <a:endParaRPr lang="ko-KR" altLang="en-US" dirty="0"/>
          </a:p>
        </p:txBody>
      </p:sp>
      <p:sp>
        <p:nvSpPr>
          <p:cNvPr id="9" name="제목 7">
            <a:extLst>
              <a:ext uri="{FF2B5EF4-FFF2-40B4-BE49-F238E27FC236}">
                <a16:creationId xmlns:a16="http://schemas.microsoft.com/office/drawing/2014/main" id="{80E2B51B-7D93-3FD9-CB6E-6F4589FDE1FA}"/>
              </a:ext>
            </a:extLst>
          </p:cNvPr>
          <p:cNvSpPr>
            <a:spLocks noGrp="1"/>
          </p:cNvSpPr>
          <p:nvPr>
            <p:ph type="title"/>
          </p:nvPr>
        </p:nvSpPr>
        <p:spPr>
          <a:xfrm>
            <a:off x="435572" y="365128"/>
            <a:ext cx="11248428" cy="701672"/>
          </a:xfrm>
        </p:spPr>
        <p:txBody>
          <a:bodyPr>
            <a:normAutofit/>
          </a:bodyPr>
          <a:lstStyle/>
          <a:p>
            <a:r>
              <a:rPr lang="en-US" altLang="ko-KR" sz="3600" b="1" dirty="0">
                <a:latin typeface="Calibri" panose="020F0502020204030204" pitchFamily="34" charset="0"/>
                <a:cs typeface="Calibri" panose="020F0502020204030204" pitchFamily="34" charset="0"/>
              </a:rPr>
              <a:t>Week02 </a:t>
            </a:r>
            <a:r>
              <a:rPr lang="en-US" altLang="ko-KR" sz="3600" b="1" dirty="0">
                <a:solidFill>
                  <a:srgbClr val="FF0000"/>
                </a:solidFill>
                <a:latin typeface="Calibri" panose="020F0502020204030204" pitchFamily="34" charset="0"/>
                <a:cs typeface="Calibri" panose="020F0502020204030204" pitchFamily="34" charset="0"/>
              </a:rPr>
              <a:t>Vit (attention)</a:t>
            </a:r>
            <a:endParaRPr lang="ko-Kore-KR" altLang="en-US" sz="36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97248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0.9"/>
</p:tagLst>
</file>

<file path=ppt/tags/tag2.xml><?xml version="1.0" encoding="utf-8"?>
<p:tagLst xmlns:a="http://schemas.openxmlformats.org/drawingml/2006/main" xmlns:r="http://schemas.openxmlformats.org/officeDocument/2006/relationships" xmlns:p="http://schemas.openxmlformats.org/presentationml/2006/main">
  <p:tag name="TIMING" val="|0.6|0.8|0.9|0.9"/>
</p:tagLst>
</file>

<file path=ppt/tags/tag3.xml><?xml version="1.0" encoding="utf-8"?>
<p:tagLst xmlns:a="http://schemas.openxmlformats.org/drawingml/2006/main" xmlns:r="http://schemas.openxmlformats.org/officeDocument/2006/relationships" xmlns:p="http://schemas.openxmlformats.org/presentationml/2006/main">
  <p:tag name="TIMING" val="|0.4|1.2|1.1"/>
</p:tagLst>
</file>

<file path=ppt/tags/tag4.xml><?xml version="1.0" encoding="utf-8"?>
<p:tagLst xmlns:a="http://schemas.openxmlformats.org/drawingml/2006/main" xmlns:r="http://schemas.openxmlformats.org/officeDocument/2006/relationships" xmlns:p="http://schemas.openxmlformats.org/presentationml/2006/main">
  <p:tag name="TIMING" val="|1.2|1|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2618</TotalTime>
  <Words>1194</Words>
  <Application>Microsoft Office PowerPoint</Application>
  <PresentationFormat>Widescreen</PresentationFormat>
  <Paragraphs>202</Paragraphs>
  <Slides>35</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35</vt:i4>
      </vt:variant>
    </vt:vector>
  </HeadingPairs>
  <TitlesOfParts>
    <vt:vector size="50" baseType="lpstr">
      <vt:lpstr>HelveticaNeue</vt:lpstr>
      <vt:lpstr>NimbusRomNo9L-Medi</vt:lpstr>
      <vt:lpstr>NimbusRomNo9L-Regu</vt:lpstr>
      <vt:lpstr>noto</vt:lpstr>
      <vt:lpstr>Seravek Medium</vt:lpstr>
      <vt:lpstr>Söhne</vt:lpstr>
      <vt:lpstr>source-serif-pro</vt:lpstr>
      <vt:lpstr>Arial</vt:lpstr>
      <vt:lpstr>Calibri</vt:lpstr>
      <vt:lpstr>Calibri Light</vt:lpstr>
      <vt:lpstr>Cambria Math</vt:lpstr>
      <vt:lpstr>Helvetica</vt:lpstr>
      <vt:lpstr>Times New Roman</vt:lpstr>
      <vt:lpstr>Office Theme</vt:lpstr>
      <vt:lpstr>1_Office Theme</vt:lpstr>
      <vt:lpstr>PowerPoint Presentation</vt:lpstr>
      <vt:lpstr>Contents</vt:lpstr>
      <vt:lpstr>Week01 ResNet </vt:lpstr>
      <vt:lpstr>Week01 ResNet </vt:lpstr>
      <vt:lpstr>PowerPoint Presentation</vt:lpstr>
      <vt:lpstr>Week02 Vit</vt:lpstr>
      <vt:lpstr>PowerPoint Presentation</vt:lpstr>
      <vt:lpstr>Week02 Vit (attention)</vt:lpstr>
      <vt:lpstr>Week02 Vit (attention)</vt:lpstr>
      <vt:lpstr>Week02 Vit</vt:lpstr>
      <vt:lpstr>Week02 Vit</vt:lpstr>
      <vt:lpstr>Week02 Vit</vt:lpstr>
      <vt:lpstr>Week03 U-Net </vt:lpstr>
      <vt:lpstr>Week03 U-Net </vt:lpstr>
      <vt:lpstr>Week03 U-Net </vt:lpstr>
      <vt:lpstr>Week03 U-Net </vt:lpstr>
      <vt:lpstr>Week03 U-Net </vt:lpstr>
      <vt:lpstr>Week03 U-Net </vt:lpstr>
      <vt:lpstr>Week04 (Stable) Diffusion </vt:lpstr>
      <vt:lpstr>Week04 (Stable) Diffusion</vt:lpstr>
      <vt:lpstr>Week04 (Stable) Diffusion</vt:lpstr>
      <vt:lpstr>Week04 (Stable) Diffusion</vt:lpstr>
      <vt:lpstr>Week04 (Stable) Diffusion</vt:lpstr>
      <vt:lpstr>Week04 (Stable) Diffusion</vt:lpstr>
      <vt:lpstr>Future Works</vt:lpstr>
      <vt:lpstr>Contents</vt:lpstr>
      <vt:lpstr>PowerPoint Presentation</vt:lpstr>
      <vt:lpstr>PowerPoint Presentation</vt:lpstr>
      <vt:lpstr>PowerPoint Presentation</vt:lpstr>
      <vt:lpstr>PowerPoint Presentation</vt:lpstr>
      <vt:lpstr>PowerPoint Presentation</vt:lpstr>
      <vt:lpstr>진행사항 - 국가보훈부와 프로젝트</vt:lpstr>
      <vt:lpstr>이론적 배경 및 관련 연구 – StableDiffusion (CVPR 2022)</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cjengy@gmail.com</dc:creator>
  <cp:lastModifiedBy>Hakjun Moon</cp:lastModifiedBy>
  <cp:revision>599</cp:revision>
  <cp:lastPrinted>2021-06-30T11:59:17Z</cp:lastPrinted>
  <dcterms:created xsi:type="dcterms:W3CDTF">2020-11-03T08:14:59Z</dcterms:created>
  <dcterms:modified xsi:type="dcterms:W3CDTF">2023-08-26T03:44:37Z</dcterms:modified>
  <cp:version/>
</cp:coreProperties>
</file>